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63" r:id="rId2"/>
    <p:sldId id="257" r:id="rId3"/>
    <p:sldId id="357" r:id="rId4"/>
    <p:sldId id="259" r:id="rId5"/>
    <p:sldId id="267" r:id="rId6"/>
    <p:sldId id="298" r:id="rId7"/>
    <p:sldId id="358" r:id="rId8"/>
    <p:sldId id="299" r:id="rId9"/>
    <p:sldId id="302" r:id="rId10"/>
    <p:sldId id="320" r:id="rId11"/>
    <p:sldId id="325" r:id="rId12"/>
    <p:sldId id="326" r:id="rId13"/>
    <p:sldId id="327" r:id="rId14"/>
    <p:sldId id="313" r:id="rId15"/>
    <p:sldId id="329" r:id="rId16"/>
    <p:sldId id="314" r:id="rId17"/>
    <p:sldId id="284" r:id="rId18"/>
    <p:sldId id="270" r:id="rId19"/>
    <p:sldId id="268" r:id="rId20"/>
    <p:sldId id="315" r:id="rId21"/>
    <p:sldId id="316" r:id="rId22"/>
    <p:sldId id="317" r:id="rId23"/>
    <p:sldId id="291" r:id="rId24"/>
    <p:sldId id="292" r:id="rId25"/>
    <p:sldId id="293" r:id="rId26"/>
    <p:sldId id="318" r:id="rId27"/>
    <p:sldId id="331" r:id="rId28"/>
    <p:sldId id="319" r:id="rId29"/>
    <p:sldId id="340" r:id="rId30"/>
    <p:sldId id="341" r:id="rId31"/>
    <p:sldId id="342" r:id="rId32"/>
    <p:sldId id="343" r:id="rId33"/>
    <p:sldId id="344" r:id="rId34"/>
    <p:sldId id="345" r:id="rId35"/>
    <p:sldId id="346" r:id="rId36"/>
    <p:sldId id="347" r:id="rId37"/>
    <p:sldId id="348" r:id="rId38"/>
    <p:sldId id="349" r:id="rId39"/>
    <p:sldId id="350" r:id="rId40"/>
    <p:sldId id="362" r:id="rId41"/>
    <p:sldId id="359" r:id="rId42"/>
    <p:sldId id="308" r:id="rId43"/>
    <p:sldId id="353" r:id="rId44"/>
    <p:sldId id="354" r:id="rId45"/>
    <p:sldId id="352" r:id="rId46"/>
    <p:sldId id="355" r:id="rId47"/>
    <p:sldId id="311" r:id="rId48"/>
    <p:sldId id="356" r:id="rId49"/>
    <p:sldId id="365" r:id="rId50"/>
    <p:sldId id="264" r:id="rId5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26C6"/>
    <a:srgbClr val="9999FF"/>
    <a:srgbClr val="7B57DF"/>
    <a:srgbClr val="3A27C5"/>
    <a:srgbClr val="5427C5"/>
    <a:srgbClr val="97D256"/>
    <a:srgbClr val="293CC2"/>
    <a:srgbClr val="6986FF"/>
    <a:srgbClr val="0066FF"/>
    <a:srgbClr val="0E1B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3" autoAdjust="0"/>
    <p:restoredTop sz="94660"/>
  </p:normalViewPr>
  <p:slideViewPr>
    <p:cSldViewPr>
      <p:cViewPr varScale="1">
        <p:scale>
          <a:sx n="112" d="100"/>
          <a:sy n="112" d="100"/>
        </p:scale>
        <p:origin x="-438" y="-9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0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292729-E0D7-4654-B39E-03415A4512E3}"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C74C69-3D50-477F-B7EF-80CFB08397BA}" type="slidenum">
              <a:rPr lang="zh-CN" altLang="en-US" smtClean="0"/>
              <a:t>‹#›</a:t>
            </a:fld>
            <a:endParaRPr lang="zh-CN" altLang="en-US"/>
          </a:p>
        </p:txBody>
      </p:sp>
    </p:spTree>
    <p:extLst>
      <p:ext uri="{BB962C8B-B14F-4D97-AF65-F5344CB8AC3E}">
        <p14:creationId xmlns:p14="http://schemas.microsoft.com/office/powerpoint/2010/main" val="176496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5</a:t>
            </a:fld>
            <a:endParaRPr lang="zh-CN" altLang="en-US"/>
          </a:p>
        </p:txBody>
      </p:sp>
    </p:spTree>
    <p:extLst>
      <p:ext uri="{BB962C8B-B14F-4D97-AF65-F5344CB8AC3E}">
        <p14:creationId xmlns:p14="http://schemas.microsoft.com/office/powerpoint/2010/main" val="78992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33</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34</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36</a:t>
            </a:fld>
            <a:endParaRPr lang="zh-CN" altLang="en-US"/>
          </a:p>
        </p:txBody>
      </p:sp>
    </p:spTree>
    <p:extLst>
      <p:ext uri="{BB962C8B-B14F-4D97-AF65-F5344CB8AC3E}">
        <p14:creationId xmlns:p14="http://schemas.microsoft.com/office/powerpoint/2010/main" val="18086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39</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40</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9</a:t>
            </a:fld>
            <a:endParaRPr lang="zh-CN" altLang="en-US"/>
          </a:p>
        </p:txBody>
      </p:sp>
    </p:spTree>
    <p:extLst>
      <p:ext uri="{BB962C8B-B14F-4D97-AF65-F5344CB8AC3E}">
        <p14:creationId xmlns:p14="http://schemas.microsoft.com/office/powerpoint/2010/main" val="332476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15</a:t>
            </a:fld>
            <a:endParaRPr lang="zh-CN" altLang="en-US"/>
          </a:p>
        </p:txBody>
      </p:sp>
    </p:spTree>
    <p:extLst>
      <p:ext uri="{BB962C8B-B14F-4D97-AF65-F5344CB8AC3E}">
        <p14:creationId xmlns:p14="http://schemas.microsoft.com/office/powerpoint/2010/main" val="152383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17</a:t>
            </a:fld>
            <a:endParaRPr lang="zh-CN" altLang="en-US"/>
          </a:p>
        </p:txBody>
      </p:sp>
    </p:spTree>
    <p:extLst>
      <p:ext uri="{BB962C8B-B14F-4D97-AF65-F5344CB8AC3E}">
        <p14:creationId xmlns:p14="http://schemas.microsoft.com/office/powerpoint/2010/main" val="375908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21</a:t>
            </a:fld>
            <a:endParaRPr lang="zh-CN" altLang="en-US"/>
          </a:p>
        </p:txBody>
      </p:sp>
    </p:spTree>
    <p:extLst>
      <p:ext uri="{BB962C8B-B14F-4D97-AF65-F5344CB8AC3E}">
        <p14:creationId xmlns:p14="http://schemas.microsoft.com/office/powerpoint/2010/main" val="122176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24</a:t>
            </a:fld>
            <a:endParaRPr lang="zh-CN" altLang="en-US"/>
          </a:p>
        </p:txBody>
      </p:sp>
    </p:spTree>
    <p:extLst>
      <p:ext uri="{BB962C8B-B14F-4D97-AF65-F5344CB8AC3E}">
        <p14:creationId xmlns:p14="http://schemas.microsoft.com/office/powerpoint/2010/main" val="279332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27</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28</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30</a:t>
            </a:fld>
            <a:endParaRPr lang="zh-CN" altLang="en-US"/>
          </a:p>
        </p:txBody>
      </p:sp>
    </p:spTree>
    <p:extLst>
      <p:ext uri="{BB962C8B-B14F-4D97-AF65-F5344CB8AC3E}">
        <p14:creationId xmlns:p14="http://schemas.microsoft.com/office/powerpoint/2010/main" val="398097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17.png"/><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gzqc.gtafe.com/"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8.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22269;&#27888;&#23433;&#27773;&#36710;VR&#31034;&#33539;&#35838;&#65288;5&#20998;&#38047;&#31934;&#31616;&#29256;&#65289;%20190423.mp4"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5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3238" y="4299942"/>
            <a:ext cx="3714498" cy="415498"/>
          </a:xfrm>
          <a:prstGeom prst="rect">
            <a:avLst/>
          </a:prstGeom>
          <a:noFill/>
        </p:spPr>
        <p:txBody>
          <a:bodyPr wrap="square" lIns="91440" tIns="45720" rIns="91440" bIns="45720" rtlCol="0">
            <a:spAutoFit/>
          </a:bodyPr>
          <a:lstStyle/>
          <a:p>
            <a:r>
              <a:rPr lang="zh-CN" altLang="zh-CN" sz="1000" b="1" dirty="0">
                <a:solidFill>
                  <a:schemeClr val="bg1"/>
                </a:solidFill>
                <a:latin typeface="Noto Sans S Chinese Thin" pitchFamily="34" charset="-122"/>
                <a:ea typeface="Noto Sans S Chinese Thin" pitchFamily="34" charset="-122"/>
              </a:rPr>
              <a:t>深圳国泰安教育技术有限公司</a:t>
            </a:r>
          </a:p>
          <a:p>
            <a:r>
              <a:rPr lang="en-US" altLang="zh-CN" sz="1100" dirty="0">
                <a:solidFill>
                  <a:schemeClr val="bg1"/>
                </a:solidFill>
                <a:latin typeface="Arial Black" pitchFamily="34" charset="0"/>
                <a:ea typeface="Noto Sans S Chinese Thin" pitchFamily="34" charset="-122"/>
              </a:rPr>
              <a:t>Shenzhen GTA Education Tech Ltd</a:t>
            </a:r>
            <a:r>
              <a:rPr lang="en-US" altLang="zh-CN" sz="1100" dirty="0" smtClean="0">
                <a:solidFill>
                  <a:schemeClr val="bg1"/>
                </a:solidFill>
                <a:latin typeface="Arial Black" pitchFamily="34" charset="0"/>
                <a:ea typeface="Noto Sans S Chinese Thin" pitchFamily="34" charset="-122"/>
              </a:rPr>
              <a:t>.</a:t>
            </a:r>
            <a:endParaRPr lang="zh-CN" altLang="zh-CN" sz="1100" dirty="0">
              <a:solidFill>
                <a:schemeClr val="bg1"/>
              </a:solidFill>
              <a:latin typeface="Arial Black" pitchFamily="34" charset="0"/>
              <a:ea typeface="Noto Sans S Chinese Thin" pitchFamily="34" charset="-122"/>
            </a:endParaRPr>
          </a:p>
        </p:txBody>
      </p:sp>
    </p:spTree>
    <p:extLst>
      <p:ext uri="{BB962C8B-B14F-4D97-AF65-F5344CB8AC3E}">
        <p14:creationId xmlns:p14="http://schemas.microsoft.com/office/powerpoint/2010/main" val="263044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89416"/>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94798" y="1169985"/>
            <a:ext cx="1644954" cy="34894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17729"/>
          </a:xfrm>
          <a:prstGeom prst="rect">
            <a:avLst/>
          </a:prstGeom>
          <a:noFill/>
        </p:spPr>
        <p:txBody>
          <a:bodyPr wrap="square" lIns="86411" tIns="43205" rIns="86411" bIns="43205" rtlCol="0">
            <a:spAutoFit/>
          </a:bodyPr>
          <a:lstStyle/>
          <a:p>
            <a:pPr>
              <a:lnSpc>
                <a:spcPct val="150000"/>
              </a:lnSpc>
            </a:pPr>
            <a:r>
              <a:rPr lang="zh-CN" altLang="en-US" sz="1600" b="1" dirty="0">
                <a:solidFill>
                  <a:schemeClr val="tx1">
                    <a:lumMod val="65000"/>
                    <a:lumOff val="35000"/>
                  </a:schemeClr>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chemeClr val="tx1">
                  <a:lumMod val="65000"/>
                  <a:lumOff val="35000"/>
                </a:schemeClr>
              </a:solidFill>
              <a:latin typeface="Noto Sans S Chinese Bold" pitchFamily="34" charset="-122"/>
              <a:ea typeface="Noto Sans S Chinese Bold" pitchFamily="34" charset="-122"/>
            </a:endParaRPr>
          </a:p>
        </p:txBody>
      </p:sp>
      <p:sp>
        <p:nvSpPr>
          <p:cNvPr id="4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solidFill>
                  <a:srgbClr val="5026C6"/>
                </a:solidFill>
                <a:latin typeface="Noto Sans S Chinese Black" pitchFamily="34" charset="-122"/>
                <a:ea typeface="Noto Sans S Chinese Black" pitchFamily="34" charset="-122"/>
              </a:rPr>
              <a:t>应用价值</a:t>
            </a:r>
          </a:p>
        </p:txBody>
      </p:sp>
      <p:pic>
        <p:nvPicPr>
          <p:cNvPr id="1028" name="Picture 4" descr="C:\Users\jiao.dai1\Desktop\沧州工贸vr 上课G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8485" y="2416120"/>
            <a:ext cx="3970409" cy="22432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07904" y="1277347"/>
            <a:ext cx="3888432" cy="1107996"/>
          </a:xfrm>
          <a:prstGeom prst="rect">
            <a:avLst/>
          </a:prstGeom>
        </p:spPr>
        <p:txBody>
          <a:bodyPr wrap="square">
            <a:spAutoFit/>
          </a:bodyPr>
          <a:lstStyle/>
          <a:p>
            <a:pPr>
              <a:lnSpc>
                <a:spcPct val="150000"/>
              </a:lnSpc>
            </a:pPr>
            <a:r>
              <a:rPr lang="zh-CN" altLang="zh-CN" sz="1400" b="1" dirty="0">
                <a:solidFill>
                  <a:schemeClr val="accent6"/>
                </a:solidFill>
                <a:latin typeface="Noto Sans S Chinese Black" pitchFamily="34" charset="-122"/>
                <a:ea typeface="Noto Sans S Chinese Black" pitchFamily="34" charset="-122"/>
              </a:rPr>
              <a:t>优势</a:t>
            </a:r>
            <a:r>
              <a:rPr lang="en-US" altLang="zh-CN" sz="1400" b="1" dirty="0">
                <a:solidFill>
                  <a:schemeClr val="accent6"/>
                </a:solidFill>
                <a:latin typeface="Noto Sans S Chinese Black" pitchFamily="34" charset="-122"/>
                <a:ea typeface="Noto Sans S Chinese Black" pitchFamily="34" charset="-122"/>
              </a:rPr>
              <a:t>1</a:t>
            </a:r>
            <a:r>
              <a:rPr lang="zh-CN" altLang="zh-CN" sz="1400" b="1" dirty="0">
                <a:solidFill>
                  <a:schemeClr val="accent6"/>
                </a:solidFill>
                <a:latin typeface="Noto Sans S Chinese Black" pitchFamily="34" charset="-122"/>
                <a:ea typeface="Noto Sans S Chinese Black" pitchFamily="34" charset="-122"/>
              </a:rPr>
              <a:t>：专业培养一体化、规范化</a:t>
            </a:r>
            <a:endParaRPr lang="zh-CN" altLang="zh-CN" sz="1400" dirty="0">
              <a:solidFill>
                <a:schemeClr val="accent6"/>
              </a:solidFill>
              <a:latin typeface="Noto Sans S Chinese Black" pitchFamily="34" charset="-122"/>
              <a:ea typeface="Noto Sans S Chinese Black" pitchFamily="34" charset="-122"/>
            </a:endParaRPr>
          </a:p>
          <a:p>
            <a:pPr>
              <a:lnSpc>
                <a:spcPct val="150000"/>
              </a:lnSpc>
            </a:pPr>
            <a:r>
              <a:rPr lang="zh-CN" altLang="en-US" sz="1000" dirty="0">
                <a:solidFill>
                  <a:schemeClr val="bg1"/>
                </a:solidFill>
                <a:latin typeface="Noto Sans S Chinese Medium" pitchFamily="34" charset="-122"/>
                <a:ea typeface="Noto Sans S Chinese Medium" pitchFamily="34" charset="-122"/>
              </a:rPr>
              <a:t>面向</a:t>
            </a:r>
            <a:r>
              <a:rPr lang="zh-CN" altLang="zh-CN" sz="1000" dirty="0">
                <a:solidFill>
                  <a:schemeClr val="bg1"/>
                </a:solidFill>
                <a:latin typeface="Noto Sans S Chinese Medium" pitchFamily="34" charset="-122"/>
                <a:ea typeface="Noto Sans S Chinese Medium" pitchFamily="34" charset="-122"/>
              </a:rPr>
              <a:t>汽车</a:t>
            </a:r>
            <a:r>
              <a:rPr lang="zh-CN" altLang="en-US" sz="1000" dirty="0">
                <a:solidFill>
                  <a:schemeClr val="bg1"/>
                </a:solidFill>
                <a:latin typeface="Noto Sans S Chinese Medium" pitchFamily="34" charset="-122"/>
                <a:ea typeface="Noto Sans S Chinese Medium" pitchFamily="34" charset="-122"/>
              </a:rPr>
              <a:t>检测</a:t>
            </a:r>
            <a:r>
              <a:rPr lang="zh-CN" altLang="zh-CN" sz="1000" dirty="0">
                <a:solidFill>
                  <a:schemeClr val="bg1"/>
                </a:solidFill>
                <a:latin typeface="Noto Sans S Chinese Medium" pitchFamily="34" charset="-122"/>
                <a:ea typeface="Noto Sans S Chinese Medium" pitchFamily="34" charset="-122"/>
              </a:rPr>
              <a:t>与维修</a:t>
            </a:r>
            <a:r>
              <a:rPr lang="zh-CN" altLang="en-US" sz="1000" dirty="0">
                <a:solidFill>
                  <a:schemeClr val="bg1"/>
                </a:solidFill>
                <a:latin typeface="Noto Sans S Chinese Medium" pitchFamily="34" charset="-122"/>
                <a:ea typeface="Noto Sans S Chinese Medium" pitchFamily="34" charset="-122"/>
              </a:rPr>
              <a:t>技术</a:t>
            </a:r>
            <a:r>
              <a:rPr lang="zh-CN" altLang="zh-CN" sz="1000" dirty="0">
                <a:solidFill>
                  <a:schemeClr val="bg1"/>
                </a:solidFill>
                <a:latin typeface="Noto Sans S Chinese Medium" pitchFamily="34" charset="-122"/>
                <a:ea typeface="Noto Sans S Chinese Medium" pitchFamily="34" charset="-122"/>
              </a:rPr>
              <a:t>专业、汽车营销与服务专业</a:t>
            </a:r>
            <a:endParaRPr lang="en-US" altLang="zh-CN" sz="1000" dirty="0">
              <a:solidFill>
                <a:schemeClr val="bg1"/>
              </a:solidFill>
              <a:latin typeface="Noto Sans S Chinese Medium" pitchFamily="34" charset="-122"/>
              <a:ea typeface="Noto Sans S Chinese Medium" pitchFamily="34" charset="-122"/>
            </a:endParaRPr>
          </a:p>
          <a:p>
            <a:pPr>
              <a:lnSpc>
                <a:spcPct val="150000"/>
              </a:lnSpc>
            </a:pPr>
            <a:r>
              <a:rPr lang="zh-CN" altLang="en-US" sz="1000" dirty="0">
                <a:solidFill>
                  <a:schemeClr val="bg1"/>
                </a:solidFill>
                <a:latin typeface="Noto Sans S Chinese Medium" pitchFamily="34" charset="-122"/>
                <a:ea typeface="Noto Sans S Chinese Medium" pitchFamily="34" charset="-122"/>
              </a:rPr>
              <a:t>汽车车身维修技术专业、新能源汽车技术专业</a:t>
            </a:r>
            <a:endParaRPr lang="zh-CN" altLang="zh-CN" sz="1000" dirty="0">
              <a:solidFill>
                <a:schemeClr val="bg1"/>
              </a:solidFill>
              <a:latin typeface="Noto Sans S Chinese Medium" pitchFamily="34" charset="-122"/>
              <a:ea typeface="Noto Sans S Chinese Medium" pitchFamily="34" charset="-122"/>
            </a:endParaRPr>
          </a:p>
          <a:p>
            <a:pPr>
              <a:lnSpc>
                <a:spcPct val="150000"/>
              </a:lnSpc>
            </a:pPr>
            <a:r>
              <a:rPr lang="zh-CN" altLang="en-US" sz="1000" dirty="0">
                <a:solidFill>
                  <a:schemeClr val="bg1"/>
                </a:solidFill>
                <a:latin typeface="Noto Sans S Chinese Medium" pitchFamily="34" charset="-122"/>
                <a:ea typeface="Noto Sans S Chinese Medium" pitchFamily="34" charset="-122"/>
              </a:rPr>
              <a:t>教学</a:t>
            </a:r>
            <a:r>
              <a:rPr lang="zh-CN" altLang="zh-CN" sz="1000" dirty="0">
                <a:solidFill>
                  <a:schemeClr val="bg1"/>
                </a:solidFill>
                <a:latin typeface="Noto Sans S Chinese Medium" pitchFamily="34" charset="-122"/>
                <a:ea typeface="Noto Sans S Chinese Medium" pitchFamily="34" charset="-122"/>
              </a:rPr>
              <a:t>平台</a:t>
            </a:r>
            <a:r>
              <a:rPr lang="en-US" altLang="zh-CN" sz="1000" dirty="0">
                <a:solidFill>
                  <a:schemeClr val="bg1"/>
                </a:solidFill>
                <a:latin typeface="Noto Sans S Chinese Medium" pitchFamily="34" charset="-122"/>
                <a:ea typeface="Noto Sans S Chinese Medium" pitchFamily="34" charset="-122"/>
              </a:rPr>
              <a:t>+</a:t>
            </a:r>
            <a:r>
              <a:rPr lang="zh-CN" altLang="en-US" sz="1000" dirty="0">
                <a:solidFill>
                  <a:schemeClr val="bg1"/>
                </a:solidFill>
                <a:latin typeface="Noto Sans S Chinese Medium" pitchFamily="34" charset="-122"/>
                <a:ea typeface="Noto Sans S Chinese Medium" pitchFamily="34" charset="-122"/>
              </a:rPr>
              <a:t>课程</a:t>
            </a:r>
            <a:r>
              <a:rPr lang="zh-CN" altLang="zh-CN" sz="1000" dirty="0">
                <a:solidFill>
                  <a:schemeClr val="bg1"/>
                </a:solidFill>
                <a:latin typeface="Noto Sans S Chinese Medium" pitchFamily="34" charset="-122"/>
                <a:ea typeface="Noto Sans S Chinese Medium" pitchFamily="34" charset="-122"/>
              </a:rPr>
              <a:t>内容</a:t>
            </a:r>
            <a:r>
              <a:rPr lang="en-US" altLang="zh-CN" sz="1000" dirty="0">
                <a:solidFill>
                  <a:schemeClr val="bg1"/>
                </a:solidFill>
                <a:latin typeface="Noto Sans S Chinese Medium" pitchFamily="34" charset="-122"/>
                <a:ea typeface="Noto Sans S Chinese Medium" pitchFamily="34" charset="-122"/>
              </a:rPr>
              <a:t>+VR</a:t>
            </a:r>
            <a:r>
              <a:rPr lang="zh-CN" altLang="en-US" sz="1000" dirty="0">
                <a:solidFill>
                  <a:schemeClr val="bg1"/>
                </a:solidFill>
                <a:latin typeface="Noto Sans S Chinese Medium" pitchFamily="34" charset="-122"/>
                <a:ea typeface="Noto Sans S Chinese Medium" pitchFamily="34" charset="-122"/>
              </a:rPr>
              <a:t>虚拟仿真实训</a:t>
            </a:r>
            <a:r>
              <a:rPr lang="en-US" altLang="zh-CN" sz="1000" dirty="0">
                <a:solidFill>
                  <a:schemeClr val="bg1"/>
                </a:solidFill>
                <a:latin typeface="Noto Sans S Chinese Medium" pitchFamily="34" charset="-122"/>
                <a:ea typeface="Noto Sans S Chinese Medium" pitchFamily="34" charset="-122"/>
              </a:rPr>
              <a:t>+</a:t>
            </a:r>
            <a:r>
              <a:rPr lang="zh-CN" altLang="en-US" sz="1000" dirty="0">
                <a:solidFill>
                  <a:schemeClr val="bg1"/>
                </a:solidFill>
                <a:latin typeface="Noto Sans S Chinese Medium" pitchFamily="34" charset="-122"/>
                <a:ea typeface="Noto Sans S Chinese Medium" pitchFamily="34" charset="-122"/>
              </a:rPr>
              <a:t>增值</a:t>
            </a:r>
            <a:r>
              <a:rPr lang="zh-CN" altLang="zh-CN" sz="1000" dirty="0">
                <a:solidFill>
                  <a:schemeClr val="bg1"/>
                </a:solidFill>
                <a:latin typeface="Noto Sans S Chinese Medium" pitchFamily="34" charset="-122"/>
                <a:ea typeface="Noto Sans S Chinese Medium" pitchFamily="34" charset="-122"/>
              </a:rPr>
              <a:t>服务一体化</a:t>
            </a:r>
          </a:p>
        </p:txBody>
      </p:sp>
      <p:sp>
        <p:nvSpPr>
          <p:cNvPr id="8" name="TextBox 7"/>
          <p:cNvSpPr txBox="1"/>
          <p:nvPr/>
        </p:nvSpPr>
        <p:spPr>
          <a:xfrm>
            <a:off x="2699792" y="2599041"/>
            <a:ext cx="648072" cy="584775"/>
          </a:xfrm>
          <a:prstGeom prst="rect">
            <a:avLst/>
          </a:prstGeom>
          <a:noFill/>
        </p:spPr>
        <p:txBody>
          <a:bodyPr wrap="square" rtlCol="0">
            <a:spAutoFit/>
          </a:bodyPr>
          <a:lstStyle/>
          <a:p>
            <a:r>
              <a:rPr lang="en-US" altLang="zh-CN" sz="3200" b="1" dirty="0">
                <a:solidFill>
                  <a:schemeClr val="accent6"/>
                </a:solidFill>
              </a:rPr>
              <a:t>VS</a:t>
            </a:r>
            <a:endParaRPr lang="zh-CN" altLang="en-US" sz="3200" b="1" dirty="0">
              <a:solidFill>
                <a:schemeClr val="accent6"/>
              </a:solidFill>
            </a:endParaRPr>
          </a:p>
        </p:txBody>
      </p:sp>
      <p:sp>
        <p:nvSpPr>
          <p:cNvPr id="2" name="矩形 1"/>
          <p:cNvSpPr/>
          <p:nvPr/>
        </p:nvSpPr>
        <p:spPr>
          <a:xfrm>
            <a:off x="867433" y="1533997"/>
            <a:ext cx="1472319" cy="2601994"/>
          </a:xfrm>
          <a:prstGeom prst="rect">
            <a:avLst/>
          </a:prstGeom>
        </p:spPr>
        <p:txBody>
          <a:bodyPr wrap="square">
            <a:spAutoFit/>
          </a:bodyPr>
          <a:lstStyle/>
          <a:p>
            <a:pPr algn="ctr">
              <a:lnSpc>
                <a:spcPct val="150000"/>
              </a:lnSpc>
            </a:pPr>
            <a:r>
              <a:rPr lang="zh-CN" altLang="en-US" sz="1400" b="1" dirty="0">
                <a:solidFill>
                  <a:srgbClr val="5026C6"/>
                </a:solidFill>
                <a:latin typeface="Noto Sans S Chinese Black" pitchFamily="34" charset="-122"/>
                <a:ea typeface="Noto Sans S Chinese Black" pitchFamily="34" charset="-122"/>
              </a:rPr>
              <a:t>痛点</a:t>
            </a:r>
            <a:r>
              <a:rPr lang="en-US" altLang="zh-CN" sz="1400" b="1" dirty="0">
                <a:solidFill>
                  <a:srgbClr val="5026C6"/>
                </a:solidFill>
                <a:latin typeface="Noto Sans S Chinese Black" pitchFamily="34" charset="-122"/>
                <a:ea typeface="Noto Sans S Chinese Black" pitchFamily="34" charset="-122"/>
              </a:rPr>
              <a:t>1</a:t>
            </a:r>
          </a:p>
          <a:p>
            <a:pPr>
              <a:lnSpc>
                <a:spcPct val="150000"/>
              </a:lnSpc>
            </a:pPr>
            <a:r>
              <a:rPr lang="zh-CN" altLang="zh-CN" sz="1200" dirty="0">
                <a:solidFill>
                  <a:srgbClr val="5026C6"/>
                </a:solidFill>
                <a:ea typeface="Noto Sans S Chinese Medium" pitchFamily="34" charset="-122"/>
              </a:rPr>
              <a:t>教学目标、教学内容和教学方法等难以形成有机结合，重理论轻实践；学生不能将理论知识融会贯通形成完整的知识体系，专业学习难度较大</a:t>
            </a:r>
            <a:r>
              <a:rPr lang="zh-CN" altLang="en-US" sz="1200" dirty="0">
                <a:solidFill>
                  <a:srgbClr val="5026C6"/>
                </a:solidFill>
                <a:ea typeface="Noto Sans S Chinese Medium" pitchFamily="34" charset="-122"/>
              </a:rPr>
              <a:t>；</a:t>
            </a:r>
          </a:p>
        </p:txBody>
      </p:sp>
      <p:pic>
        <p:nvPicPr>
          <p:cNvPr id="27" name="Picture 2" descr="C:\Users\huan.li1\Desktop\110610-ONO4QT-295315-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381" y="4769957"/>
            <a:ext cx="926227" cy="27550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huan.li1\Desktop\00000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0" y="227223"/>
            <a:ext cx="8671418" cy="400521"/>
            <a:chOff x="0" y="227223"/>
            <a:chExt cx="8671418" cy="400521"/>
          </a:xfrm>
        </p:grpSpPr>
        <p:sp>
          <p:nvSpPr>
            <p:cNvPr id="30" name="矩形 29"/>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0" y="227223"/>
              <a:ext cx="417417" cy="374391"/>
              <a:chOff x="-11906" y="376662"/>
              <a:chExt cx="526518" cy="472244"/>
            </a:xfrm>
          </p:grpSpPr>
          <p:sp>
            <p:nvSpPr>
              <p:cNvPr id="35" name="矩形 34"/>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0"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834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89997"/>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17729"/>
          </a:xfrm>
          <a:prstGeom prst="rect">
            <a:avLst/>
          </a:prstGeom>
          <a:noFill/>
        </p:spPr>
        <p:txBody>
          <a:bodyPr wrap="square" lIns="86411" tIns="43205" rIns="86411" bIns="43205" rtlCol="0">
            <a:spAutoFit/>
          </a:bodyPr>
          <a:lstStyle/>
          <a:p>
            <a:pPr>
              <a:lnSpc>
                <a:spcPct val="150000"/>
              </a:lnSpc>
            </a:pPr>
            <a:r>
              <a:rPr lang="zh-CN" altLang="en-US" sz="1600" b="1" dirty="0">
                <a:solidFill>
                  <a:schemeClr val="tx1">
                    <a:lumMod val="65000"/>
                    <a:lumOff val="35000"/>
                  </a:schemeClr>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chemeClr val="tx1">
                  <a:lumMod val="65000"/>
                  <a:lumOff val="35000"/>
                </a:schemeClr>
              </a:solidFill>
              <a:latin typeface="Noto Sans S Chinese Bold" pitchFamily="34" charset="-122"/>
              <a:ea typeface="Noto Sans S Chinese Bold" pitchFamily="34" charset="-122"/>
            </a:endParaRPr>
          </a:p>
        </p:txBody>
      </p:sp>
      <p:sp>
        <p:nvSpPr>
          <p:cNvPr id="5" name="矩形 4"/>
          <p:cNvSpPr/>
          <p:nvPr/>
        </p:nvSpPr>
        <p:spPr>
          <a:xfrm>
            <a:off x="3563888" y="1277347"/>
            <a:ext cx="4303952" cy="669414"/>
          </a:xfrm>
          <a:prstGeom prst="rect">
            <a:avLst/>
          </a:prstGeom>
        </p:spPr>
        <p:txBody>
          <a:bodyPr wrap="square">
            <a:spAutoFit/>
          </a:bodyPr>
          <a:lstStyle/>
          <a:p>
            <a:pPr>
              <a:lnSpc>
                <a:spcPct val="150000"/>
              </a:lnSpc>
            </a:pPr>
            <a:r>
              <a:rPr lang="zh-CN" altLang="zh-CN" sz="1400" b="1" dirty="0">
                <a:solidFill>
                  <a:schemeClr val="accent6"/>
                </a:solidFill>
                <a:latin typeface="Noto Sans S Chinese Black" pitchFamily="34" charset="-122"/>
                <a:ea typeface="Noto Sans S Chinese Black" pitchFamily="34" charset="-122"/>
              </a:rPr>
              <a:t>优势</a:t>
            </a:r>
            <a:r>
              <a:rPr lang="en-US" altLang="zh-CN" sz="1400" b="1" dirty="0">
                <a:solidFill>
                  <a:schemeClr val="accent6"/>
                </a:solidFill>
                <a:latin typeface="Noto Sans S Chinese Black" pitchFamily="34" charset="-122"/>
                <a:ea typeface="Noto Sans S Chinese Black" pitchFamily="34" charset="-122"/>
              </a:rPr>
              <a:t>2</a:t>
            </a:r>
            <a:r>
              <a:rPr lang="zh-CN" altLang="zh-CN" sz="1400" b="1" dirty="0">
                <a:solidFill>
                  <a:schemeClr val="accent6"/>
                </a:solidFill>
                <a:latin typeface="Noto Sans S Chinese Black" pitchFamily="34" charset="-122"/>
                <a:ea typeface="Noto Sans S Chinese Black" pitchFamily="34" charset="-122"/>
              </a:rPr>
              <a:t>：课程内容丰富、贯通行业企业</a:t>
            </a:r>
            <a:endParaRPr lang="zh-CN" altLang="zh-CN" sz="1400" dirty="0">
              <a:solidFill>
                <a:schemeClr val="accent6"/>
              </a:solidFill>
              <a:latin typeface="Noto Sans S Chinese Black" pitchFamily="34" charset="-122"/>
              <a:ea typeface="Noto Sans S Chinese Black" pitchFamily="34" charset="-122"/>
            </a:endParaRPr>
          </a:p>
          <a:p>
            <a:pPr>
              <a:lnSpc>
                <a:spcPct val="150000"/>
              </a:lnSpc>
            </a:pPr>
            <a:r>
              <a:rPr lang="zh-CN" altLang="zh-CN" sz="1100" dirty="0">
                <a:solidFill>
                  <a:schemeClr val="bg1"/>
                </a:solidFill>
                <a:latin typeface="Noto Sans S Chinese Medium" pitchFamily="34" charset="-122"/>
                <a:ea typeface="Noto Sans S Chinese Medium" pitchFamily="34" charset="-122"/>
              </a:rPr>
              <a:t>理实一体化资源</a:t>
            </a:r>
            <a:r>
              <a:rPr lang="zh-CN" altLang="en-US" sz="1100" dirty="0">
                <a:solidFill>
                  <a:schemeClr val="bg1"/>
                </a:solidFill>
                <a:latin typeface="Noto Sans S Chinese Medium" pitchFamily="34" charset="-122"/>
                <a:ea typeface="Noto Sans S Chinese Medium" pitchFamily="34" charset="-122"/>
              </a:rPr>
              <a:t>，</a:t>
            </a:r>
            <a:r>
              <a:rPr lang="zh-CN" altLang="zh-CN" sz="1100" dirty="0">
                <a:solidFill>
                  <a:schemeClr val="bg1"/>
                </a:solidFill>
                <a:latin typeface="Noto Sans S Chinese Medium" pitchFamily="34" charset="-122"/>
                <a:ea typeface="Noto Sans S Chinese Medium" pitchFamily="34" charset="-122"/>
              </a:rPr>
              <a:t>行业导师言传身教</a:t>
            </a:r>
          </a:p>
        </p:txBody>
      </p:sp>
      <p:pic>
        <p:nvPicPr>
          <p:cNvPr id="7170"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81611" y="2067694"/>
            <a:ext cx="2071012" cy="116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96901" y="3291830"/>
            <a:ext cx="2254163"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41851" y="2081630"/>
            <a:ext cx="2025989" cy="11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694798" y="1169984"/>
            <a:ext cx="1644954" cy="3489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699792" y="2599041"/>
            <a:ext cx="648072" cy="584775"/>
          </a:xfrm>
          <a:prstGeom prst="rect">
            <a:avLst/>
          </a:prstGeom>
          <a:noFill/>
        </p:spPr>
        <p:txBody>
          <a:bodyPr wrap="square" rtlCol="0">
            <a:spAutoFit/>
          </a:bodyPr>
          <a:lstStyle/>
          <a:p>
            <a:r>
              <a:rPr lang="en-US" altLang="zh-CN" sz="3200" b="1" dirty="0">
                <a:solidFill>
                  <a:schemeClr val="accent6"/>
                </a:solidFill>
              </a:rPr>
              <a:t>VS</a:t>
            </a:r>
            <a:endParaRPr lang="zh-CN" altLang="en-US" sz="3200" b="1" dirty="0">
              <a:solidFill>
                <a:schemeClr val="accent6"/>
              </a:solidFill>
            </a:endParaRPr>
          </a:p>
        </p:txBody>
      </p:sp>
      <p:pic>
        <p:nvPicPr>
          <p:cNvPr id="31" name="Picture 2" descr="C:\Users\huan.li1\Desktop\110610-ONO4QT-295315-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6678" y="4769957"/>
            <a:ext cx="926227" cy="27550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李欢\1.JOB\01  进行中\1 赛名师VI\赛名师logo\1 赛名师智慧课堂LOGO\1 Logo标准文件\logo_组合组合确定版-01.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solidFill>
                  <a:srgbClr val="5026C6"/>
                </a:solidFill>
                <a:latin typeface="Noto Sans S Chinese Black" pitchFamily="34" charset="-122"/>
                <a:ea typeface="Noto Sans S Chinese Black" pitchFamily="34" charset="-122"/>
              </a:rPr>
              <a:t>应用价值</a:t>
            </a:r>
          </a:p>
        </p:txBody>
      </p:sp>
      <p:pic>
        <p:nvPicPr>
          <p:cNvPr id="43" name="Picture 2" descr="C:\Users\huan.li1\Desktop\00000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p:cNvGrpSpPr/>
          <p:nvPr/>
        </p:nvGrpSpPr>
        <p:grpSpPr>
          <a:xfrm>
            <a:off x="0" y="227223"/>
            <a:ext cx="8671418" cy="400521"/>
            <a:chOff x="0" y="227223"/>
            <a:chExt cx="8671418" cy="400521"/>
          </a:xfrm>
        </p:grpSpPr>
        <p:sp>
          <p:nvSpPr>
            <p:cNvPr id="45" name="矩形 44"/>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0" y="227223"/>
              <a:ext cx="417417" cy="374391"/>
              <a:chOff x="-11906" y="376662"/>
              <a:chExt cx="526518" cy="472244"/>
            </a:xfrm>
          </p:grpSpPr>
          <p:sp>
            <p:nvSpPr>
              <p:cNvPr id="53" name="矩形 52"/>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连接符 46"/>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 xmlns:a16="http://schemas.microsoft.com/office/drawing/2014/main" id="{95470944-D46E-45A0-9600-B0256A26B28B}"/>
              </a:ext>
            </a:extLst>
          </p:cNvPr>
          <p:cNvSpPr/>
          <p:nvPr/>
        </p:nvSpPr>
        <p:spPr>
          <a:xfrm>
            <a:off x="815350" y="1533997"/>
            <a:ext cx="1472319" cy="2878993"/>
          </a:xfrm>
          <a:prstGeom prst="rect">
            <a:avLst/>
          </a:prstGeom>
        </p:spPr>
        <p:txBody>
          <a:bodyPr wrap="square">
            <a:spAutoFit/>
          </a:bodyPr>
          <a:lstStyle/>
          <a:p>
            <a:pPr algn="ctr">
              <a:lnSpc>
                <a:spcPct val="150000"/>
              </a:lnSpc>
            </a:pPr>
            <a:r>
              <a:rPr lang="zh-CN" altLang="en-US" sz="1400" b="1" dirty="0">
                <a:solidFill>
                  <a:srgbClr val="5026C6"/>
                </a:solidFill>
                <a:latin typeface="Noto Sans S Chinese Black" pitchFamily="34" charset="-122"/>
                <a:ea typeface="Noto Sans S Chinese Black" pitchFamily="34" charset="-122"/>
              </a:rPr>
              <a:t>痛点</a:t>
            </a:r>
            <a:r>
              <a:rPr lang="en-US" altLang="zh-CN" sz="1400" b="1" dirty="0">
                <a:solidFill>
                  <a:srgbClr val="5026C6"/>
                </a:solidFill>
                <a:latin typeface="Noto Sans S Chinese Black" pitchFamily="34" charset="-122"/>
                <a:ea typeface="Noto Sans S Chinese Black" pitchFamily="34" charset="-122"/>
              </a:rPr>
              <a:t>2</a:t>
            </a:r>
          </a:p>
          <a:p>
            <a:pPr>
              <a:lnSpc>
                <a:spcPct val="150000"/>
              </a:lnSpc>
            </a:pPr>
            <a:r>
              <a:rPr lang="zh-CN" altLang="en-US" sz="1200" dirty="0">
                <a:solidFill>
                  <a:srgbClr val="5026C6"/>
                </a:solidFill>
                <a:ea typeface="Noto Sans S Chinese Medium" pitchFamily="34" charset="-122"/>
              </a:rPr>
              <a:t>课程体系建设与实用型、创新型人才培育模式不够匹配；课程设置体系中的内容与专业技术的更新、职业资格证书考证等不相吻合，缺乏系统性、一体化的资源支撑等；</a:t>
            </a:r>
          </a:p>
        </p:txBody>
      </p:sp>
    </p:spTree>
    <p:extLst>
      <p:ext uri="{BB962C8B-B14F-4D97-AF65-F5344CB8AC3E}">
        <p14:creationId xmlns:p14="http://schemas.microsoft.com/office/powerpoint/2010/main" val="273744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17989"/>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3"/>
          <p:cNvSpPr txBox="1"/>
          <p:nvPr/>
        </p:nvSpPr>
        <p:spPr>
          <a:xfrm>
            <a:off x="679847" y="713399"/>
            <a:ext cx="6772473" cy="417729"/>
          </a:xfrm>
          <a:prstGeom prst="rect">
            <a:avLst/>
          </a:prstGeom>
          <a:noFill/>
        </p:spPr>
        <p:txBody>
          <a:bodyPr wrap="square" lIns="86411" tIns="43205" rIns="86411" bIns="43205" rtlCol="0">
            <a:spAutoFit/>
          </a:bodyPr>
          <a:lstStyle/>
          <a:p>
            <a:pPr>
              <a:lnSpc>
                <a:spcPct val="150000"/>
              </a:lnSpc>
            </a:pPr>
            <a:r>
              <a:rPr lang="zh-CN" altLang="en-US" sz="1600" b="1" dirty="0">
                <a:solidFill>
                  <a:schemeClr val="tx1">
                    <a:lumMod val="65000"/>
                    <a:lumOff val="35000"/>
                  </a:schemeClr>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chemeClr val="tx1">
                  <a:lumMod val="65000"/>
                  <a:lumOff val="35000"/>
                </a:schemeClr>
              </a:solidFill>
              <a:latin typeface="Noto Sans S Chinese Bold" pitchFamily="34" charset="-122"/>
              <a:ea typeface="Noto Sans S Chinese Bold" pitchFamily="34" charset="-122"/>
            </a:endParaRPr>
          </a:p>
        </p:txBody>
      </p:sp>
      <p:sp>
        <p:nvSpPr>
          <p:cNvPr id="5" name="矩形 4"/>
          <p:cNvSpPr/>
          <p:nvPr/>
        </p:nvSpPr>
        <p:spPr>
          <a:xfrm>
            <a:off x="3419872" y="1277347"/>
            <a:ext cx="4896544" cy="669414"/>
          </a:xfrm>
          <a:prstGeom prst="rect">
            <a:avLst/>
          </a:prstGeom>
        </p:spPr>
        <p:txBody>
          <a:bodyPr wrap="square">
            <a:spAutoFit/>
          </a:bodyPr>
          <a:lstStyle/>
          <a:p>
            <a:pPr>
              <a:lnSpc>
                <a:spcPct val="150000"/>
              </a:lnSpc>
            </a:pPr>
            <a:r>
              <a:rPr lang="zh-CN" altLang="zh-CN" sz="1400" b="1" dirty="0">
                <a:solidFill>
                  <a:schemeClr val="accent6">
                    <a:lumMod val="75000"/>
                  </a:schemeClr>
                </a:solidFill>
                <a:latin typeface="Noto Sans S Chinese Black" pitchFamily="34" charset="-122"/>
                <a:ea typeface="Noto Sans S Chinese Black" pitchFamily="34" charset="-122"/>
              </a:rPr>
              <a:t>优势</a:t>
            </a:r>
            <a:r>
              <a:rPr lang="en-US" altLang="zh-CN" sz="1400" b="1" dirty="0">
                <a:solidFill>
                  <a:schemeClr val="accent6">
                    <a:lumMod val="75000"/>
                  </a:schemeClr>
                </a:solidFill>
                <a:latin typeface="Noto Sans S Chinese Black" pitchFamily="34" charset="-122"/>
                <a:ea typeface="Noto Sans S Chinese Black" pitchFamily="34" charset="-122"/>
              </a:rPr>
              <a:t>3</a:t>
            </a:r>
            <a:r>
              <a:rPr lang="zh-CN" altLang="zh-CN" sz="1400" b="1" dirty="0">
                <a:solidFill>
                  <a:schemeClr val="accent6">
                    <a:lumMod val="75000"/>
                  </a:schemeClr>
                </a:solidFill>
                <a:latin typeface="Noto Sans S Chinese Black" pitchFamily="34" charset="-122"/>
                <a:ea typeface="Noto Sans S Chinese Black" pitchFamily="34" charset="-122"/>
              </a:rPr>
              <a:t>：教学手段创新、引进</a:t>
            </a:r>
            <a:r>
              <a:rPr lang="en-US" altLang="zh-CN" sz="1400" b="1" dirty="0">
                <a:solidFill>
                  <a:schemeClr val="accent6">
                    <a:lumMod val="75000"/>
                  </a:schemeClr>
                </a:solidFill>
                <a:latin typeface="Noto Sans S Chinese Black" pitchFamily="34" charset="-122"/>
                <a:ea typeface="Noto Sans S Chinese Black" pitchFamily="34" charset="-122"/>
              </a:rPr>
              <a:t>3D/VR</a:t>
            </a:r>
            <a:r>
              <a:rPr lang="zh-CN" altLang="zh-CN" sz="1400" b="1" dirty="0">
                <a:solidFill>
                  <a:schemeClr val="accent6">
                    <a:lumMod val="75000"/>
                  </a:schemeClr>
                </a:solidFill>
                <a:latin typeface="Noto Sans S Chinese Black" pitchFamily="34" charset="-122"/>
                <a:ea typeface="Noto Sans S Chinese Black" pitchFamily="34" charset="-122"/>
              </a:rPr>
              <a:t>新技术</a:t>
            </a:r>
            <a:endParaRPr lang="zh-CN" altLang="zh-CN" sz="1400" dirty="0">
              <a:solidFill>
                <a:schemeClr val="accent6">
                  <a:lumMod val="75000"/>
                </a:schemeClr>
              </a:solidFill>
              <a:latin typeface="Noto Sans S Chinese Black" pitchFamily="34" charset="-122"/>
              <a:ea typeface="Noto Sans S Chinese Black" pitchFamily="34" charset="-122"/>
            </a:endParaRPr>
          </a:p>
          <a:p>
            <a:pPr>
              <a:lnSpc>
                <a:spcPct val="150000"/>
              </a:lnSpc>
            </a:pPr>
            <a:r>
              <a:rPr lang="en-US" altLang="zh-CN" sz="1100" dirty="0">
                <a:solidFill>
                  <a:schemeClr val="bg1"/>
                </a:solidFill>
                <a:latin typeface="Noto Sans S Chinese Medium" pitchFamily="34" charset="-122"/>
                <a:ea typeface="Noto Sans S Chinese Medium" pitchFamily="34" charset="-122"/>
              </a:rPr>
              <a:t>3D</a:t>
            </a:r>
            <a:r>
              <a:rPr lang="zh-CN" altLang="zh-CN" sz="1100" dirty="0">
                <a:solidFill>
                  <a:schemeClr val="bg1"/>
                </a:solidFill>
                <a:latin typeface="Noto Sans S Chinese Medium" pitchFamily="34" charset="-122"/>
                <a:ea typeface="Noto Sans S Chinese Medium" pitchFamily="34" charset="-122"/>
              </a:rPr>
              <a:t>仿真资源一站式交付</a:t>
            </a:r>
            <a:r>
              <a:rPr lang="zh-CN" altLang="en-US" sz="1100" dirty="0">
                <a:solidFill>
                  <a:schemeClr val="bg1"/>
                </a:solidFill>
                <a:latin typeface="Noto Sans S Chinese Medium" pitchFamily="34" charset="-122"/>
                <a:ea typeface="Noto Sans S Chinese Medium" pitchFamily="34" charset="-122"/>
              </a:rPr>
              <a:t>，</a:t>
            </a:r>
            <a:r>
              <a:rPr lang="en-US" altLang="zh-CN" sz="1100" dirty="0">
                <a:solidFill>
                  <a:schemeClr val="bg1"/>
                </a:solidFill>
                <a:latin typeface="Noto Sans S Chinese Medium" pitchFamily="34" charset="-122"/>
                <a:ea typeface="Noto Sans S Chinese Medium" pitchFamily="34" charset="-122"/>
              </a:rPr>
              <a:t>VR</a:t>
            </a:r>
            <a:r>
              <a:rPr lang="zh-CN" altLang="zh-CN" sz="1100" dirty="0">
                <a:solidFill>
                  <a:schemeClr val="bg1"/>
                </a:solidFill>
                <a:latin typeface="Noto Sans S Chinese Medium" pitchFamily="34" charset="-122"/>
                <a:ea typeface="Noto Sans S Chinese Medium" pitchFamily="34" charset="-122"/>
              </a:rPr>
              <a:t>互动实训一体化平台</a:t>
            </a:r>
          </a:p>
        </p:txBody>
      </p:sp>
      <p:pic>
        <p:nvPicPr>
          <p:cNvPr id="5124" name="Picture 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3007" y="2094202"/>
            <a:ext cx="4177345" cy="23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694798" y="1169985"/>
            <a:ext cx="1644954" cy="34179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699792" y="2599041"/>
            <a:ext cx="648072" cy="584775"/>
          </a:xfrm>
          <a:prstGeom prst="rect">
            <a:avLst/>
          </a:prstGeom>
          <a:noFill/>
        </p:spPr>
        <p:txBody>
          <a:bodyPr wrap="square" rtlCol="0">
            <a:spAutoFit/>
          </a:bodyPr>
          <a:lstStyle/>
          <a:p>
            <a:r>
              <a:rPr lang="en-US" altLang="zh-CN" sz="3200" b="1" dirty="0">
                <a:solidFill>
                  <a:schemeClr val="accent6"/>
                </a:solidFill>
              </a:rPr>
              <a:t>VS</a:t>
            </a:r>
            <a:endParaRPr lang="zh-CN" altLang="en-US" sz="3200" b="1" dirty="0">
              <a:solidFill>
                <a:schemeClr val="accent6"/>
              </a:solidFill>
            </a:endParaRPr>
          </a:p>
        </p:txBody>
      </p:sp>
      <p:cxnSp>
        <p:nvCxnSpPr>
          <p:cNvPr id="31" name="直接连接符 30"/>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pic>
        <p:nvPicPr>
          <p:cNvPr id="32"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4769957"/>
            <a:ext cx="926227" cy="27550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李欢\1.JOB\01  进行中\1 赛名师VI\赛名师logo\1 赛名师智慧课堂LOGO\1 Logo标准文件\logo_组合组合确定版-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solidFill>
                  <a:srgbClr val="5026C6"/>
                </a:solidFill>
                <a:latin typeface="Noto Sans S Chinese Black" pitchFamily="34" charset="-122"/>
                <a:ea typeface="Noto Sans S Chinese Black" pitchFamily="34" charset="-122"/>
              </a:rPr>
              <a:t>应用价值</a:t>
            </a:r>
          </a:p>
        </p:txBody>
      </p:sp>
      <p:pic>
        <p:nvPicPr>
          <p:cNvPr id="44" name="Picture 2" descr="C:\Users\huan.li1\Desktop\00000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组合 44"/>
          <p:cNvGrpSpPr/>
          <p:nvPr/>
        </p:nvGrpSpPr>
        <p:grpSpPr>
          <a:xfrm>
            <a:off x="0" y="227223"/>
            <a:ext cx="8671418" cy="400521"/>
            <a:chOff x="0" y="227223"/>
            <a:chExt cx="8671418" cy="400521"/>
          </a:xfrm>
        </p:grpSpPr>
        <p:sp>
          <p:nvSpPr>
            <p:cNvPr id="46" name="矩形 45"/>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0" y="227223"/>
              <a:ext cx="417417" cy="374391"/>
              <a:chOff x="-11906" y="376662"/>
              <a:chExt cx="526518" cy="472244"/>
            </a:xfrm>
          </p:grpSpPr>
          <p:sp>
            <p:nvSpPr>
              <p:cNvPr id="54" name="矩形 53"/>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 name="直接连接符 50"/>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6"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 xmlns:a16="http://schemas.microsoft.com/office/drawing/2014/main" id="{60D47B67-D489-4BA0-B665-E1BCD6B2E3BF}"/>
              </a:ext>
            </a:extLst>
          </p:cNvPr>
          <p:cNvSpPr/>
          <p:nvPr/>
        </p:nvSpPr>
        <p:spPr>
          <a:xfrm>
            <a:off x="815350" y="1533997"/>
            <a:ext cx="1472319" cy="2601994"/>
          </a:xfrm>
          <a:prstGeom prst="rect">
            <a:avLst/>
          </a:prstGeom>
        </p:spPr>
        <p:txBody>
          <a:bodyPr wrap="square">
            <a:spAutoFit/>
          </a:bodyPr>
          <a:lstStyle/>
          <a:p>
            <a:pPr algn="ctr">
              <a:lnSpc>
                <a:spcPct val="150000"/>
              </a:lnSpc>
            </a:pPr>
            <a:r>
              <a:rPr lang="zh-CN" altLang="en-US" sz="1400" b="1" dirty="0">
                <a:solidFill>
                  <a:srgbClr val="5026C6"/>
                </a:solidFill>
                <a:latin typeface="Noto Sans S Chinese Black" pitchFamily="34" charset="-122"/>
                <a:ea typeface="Noto Sans S Chinese Black" pitchFamily="34" charset="-122"/>
              </a:rPr>
              <a:t>痛点</a:t>
            </a:r>
            <a:r>
              <a:rPr lang="en-US" altLang="zh-CN" sz="1400" b="1" dirty="0">
                <a:solidFill>
                  <a:srgbClr val="5026C6"/>
                </a:solidFill>
                <a:latin typeface="Noto Sans S Chinese Black" pitchFamily="34" charset="-122"/>
                <a:ea typeface="Noto Sans S Chinese Black" pitchFamily="34" charset="-122"/>
              </a:rPr>
              <a:t>3</a:t>
            </a:r>
          </a:p>
          <a:p>
            <a:pPr>
              <a:lnSpc>
                <a:spcPct val="150000"/>
              </a:lnSpc>
            </a:pPr>
            <a:r>
              <a:rPr lang="zh-CN" altLang="en-US" sz="1200" dirty="0">
                <a:solidFill>
                  <a:srgbClr val="5026C6"/>
                </a:solidFill>
                <a:ea typeface="Noto Sans S Chinese Medium" pitchFamily="34" charset="-122"/>
              </a:rPr>
              <a:t>教学形式比较落后，教学内容局限在课本，学生实践能力和综合素养难以得到有效提高；实训设备陈旧不足，不能满足实践操作教学的需要；</a:t>
            </a:r>
          </a:p>
        </p:txBody>
      </p:sp>
    </p:spTree>
    <p:extLst>
      <p:ext uri="{BB962C8B-B14F-4D97-AF65-F5344CB8AC3E}">
        <p14:creationId xmlns:p14="http://schemas.microsoft.com/office/powerpoint/2010/main" val="377762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17989"/>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17729"/>
          </a:xfrm>
          <a:prstGeom prst="rect">
            <a:avLst/>
          </a:prstGeom>
          <a:noFill/>
        </p:spPr>
        <p:txBody>
          <a:bodyPr wrap="square" lIns="86411" tIns="43205" rIns="86411" bIns="43205" rtlCol="0">
            <a:spAutoFit/>
          </a:bodyPr>
          <a:lstStyle/>
          <a:p>
            <a:pPr>
              <a:lnSpc>
                <a:spcPct val="150000"/>
              </a:lnSpc>
            </a:pPr>
            <a:r>
              <a:rPr lang="zh-CN" altLang="en-US" sz="1600" b="1" dirty="0">
                <a:solidFill>
                  <a:schemeClr val="tx1">
                    <a:lumMod val="65000"/>
                    <a:lumOff val="35000"/>
                  </a:schemeClr>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chemeClr val="tx1">
                  <a:lumMod val="65000"/>
                  <a:lumOff val="35000"/>
                </a:schemeClr>
              </a:solidFill>
              <a:latin typeface="Noto Sans S Chinese Bold" pitchFamily="34" charset="-122"/>
              <a:ea typeface="Noto Sans S Chinese Bold" pitchFamily="34" charset="-122"/>
            </a:endParaRPr>
          </a:p>
        </p:txBody>
      </p:sp>
      <p:sp>
        <p:nvSpPr>
          <p:cNvPr id="5" name="矩形 4"/>
          <p:cNvSpPr/>
          <p:nvPr/>
        </p:nvSpPr>
        <p:spPr>
          <a:xfrm>
            <a:off x="3563888" y="1277347"/>
            <a:ext cx="4032448" cy="923330"/>
          </a:xfrm>
          <a:prstGeom prst="rect">
            <a:avLst/>
          </a:prstGeom>
        </p:spPr>
        <p:txBody>
          <a:bodyPr wrap="square">
            <a:spAutoFit/>
          </a:bodyPr>
          <a:lstStyle/>
          <a:p>
            <a:pPr>
              <a:lnSpc>
                <a:spcPct val="150000"/>
              </a:lnSpc>
            </a:pPr>
            <a:r>
              <a:rPr lang="zh-CN" altLang="zh-CN" sz="1400" b="1" dirty="0">
                <a:solidFill>
                  <a:schemeClr val="accent6"/>
                </a:solidFill>
                <a:latin typeface="Noto Sans S Chinese Black" pitchFamily="34" charset="-122"/>
                <a:ea typeface="Noto Sans S Chinese Black" pitchFamily="34" charset="-122"/>
              </a:rPr>
              <a:t>优势</a:t>
            </a:r>
            <a:r>
              <a:rPr lang="en-US" altLang="zh-CN" sz="1400" b="1" dirty="0">
                <a:solidFill>
                  <a:schemeClr val="accent6"/>
                </a:solidFill>
                <a:latin typeface="Noto Sans S Chinese Black" pitchFamily="34" charset="-122"/>
                <a:ea typeface="Noto Sans S Chinese Black" pitchFamily="34" charset="-122"/>
              </a:rPr>
              <a:t>4</a:t>
            </a:r>
            <a:r>
              <a:rPr lang="zh-CN" altLang="zh-CN" sz="1400" b="1" dirty="0">
                <a:solidFill>
                  <a:schemeClr val="accent6"/>
                </a:solidFill>
                <a:latin typeface="Noto Sans S Chinese Black" pitchFamily="34" charset="-122"/>
                <a:ea typeface="Noto Sans S Chinese Black" pitchFamily="34" charset="-122"/>
              </a:rPr>
              <a:t>：持续增值服务，深度对接产业人才需求</a:t>
            </a:r>
          </a:p>
          <a:p>
            <a:pPr>
              <a:lnSpc>
                <a:spcPct val="150000"/>
              </a:lnSpc>
            </a:pPr>
            <a:r>
              <a:rPr lang="zh-CN" altLang="zh-CN" sz="1100" dirty="0">
                <a:solidFill>
                  <a:schemeClr val="bg1"/>
                </a:solidFill>
                <a:latin typeface="Noto Sans S Chinese Medium" pitchFamily="34" charset="-122"/>
                <a:ea typeface="Noto Sans S Chinese Medium" pitchFamily="34" charset="-122"/>
              </a:rPr>
              <a:t>行业发展与人才需求</a:t>
            </a:r>
            <a:r>
              <a:rPr lang="zh-CN" altLang="en-US" sz="1100" dirty="0">
                <a:solidFill>
                  <a:schemeClr val="bg1"/>
                </a:solidFill>
                <a:latin typeface="Noto Sans S Chinese Medium" pitchFamily="34" charset="-122"/>
                <a:ea typeface="Noto Sans S Chinese Medium" pitchFamily="34" charset="-122"/>
              </a:rPr>
              <a:t>报告、汽车专业人才培养方案</a:t>
            </a:r>
            <a:endParaRPr lang="en-US" altLang="zh-CN" sz="1100" dirty="0">
              <a:solidFill>
                <a:schemeClr val="bg1"/>
              </a:solidFill>
              <a:latin typeface="Noto Sans S Chinese Medium" pitchFamily="34" charset="-122"/>
              <a:ea typeface="Noto Sans S Chinese Medium" pitchFamily="34" charset="-122"/>
            </a:endParaRPr>
          </a:p>
          <a:p>
            <a:pPr>
              <a:lnSpc>
                <a:spcPct val="150000"/>
              </a:lnSpc>
            </a:pPr>
            <a:r>
              <a:rPr lang="zh-CN" altLang="zh-CN" sz="1100" dirty="0">
                <a:solidFill>
                  <a:schemeClr val="bg1"/>
                </a:solidFill>
                <a:latin typeface="Noto Sans S Chinese Medium" pitchFamily="34" charset="-122"/>
                <a:ea typeface="Noto Sans S Chinese Medium" pitchFamily="34" charset="-122"/>
              </a:rPr>
              <a:t> “双师型”师资培养、实习实践与就业直通……</a:t>
            </a:r>
          </a:p>
        </p:txBody>
      </p:sp>
      <p:grpSp>
        <p:nvGrpSpPr>
          <p:cNvPr id="2" name="组合 1"/>
          <p:cNvGrpSpPr/>
          <p:nvPr/>
        </p:nvGrpSpPr>
        <p:grpSpPr>
          <a:xfrm>
            <a:off x="3712568" y="2179739"/>
            <a:ext cx="3451720" cy="2336227"/>
            <a:chOff x="3712568" y="2361833"/>
            <a:chExt cx="3182680" cy="2154133"/>
          </a:xfrm>
        </p:grpSpPr>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2568" y="2361833"/>
              <a:ext cx="1539205" cy="215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361833"/>
              <a:ext cx="1531160" cy="215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7" name="Picture 2" descr="C:\Users\huan.li1\Desktop\110610-ONO4QT-295315-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2272" y="4769957"/>
            <a:ext cx="926227" cy="27550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694798" y="1169985"/>
            <a:ext cx="1644954" cy="34179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699792" y="2599041"/>
            <a:ext cx="648072" cy="584775"/>
          </a:xfrm>
          <a:prstGeom prst="rect">
            <a:avLst/>
          </a:prstGeom>
          <a:noFill/>
        </p:spPr>
        <p:txBody>
          <a:bodyPr wrap="square" rtlCol="0">
            <a:spAutoFit/>
          </a:bodyPr>
          <a:lstStyle/>
          <a:p>
            <a:r>
              <a:rPr lang="en-US" altLang="zh-CN" sz="3200" b="1" dirty="0">
                <a:solidFill>
                  <a:schemeClr val="accent6"/>
                </a:solidFill>
              </a:rPr>
              <a:t>VS</a:t>
            </a:r>
            <a:endParaRPr lang="zh-CN" altLang="en-US" sz="3200" b="1" dirty="0">
              <a:solidFill>
                <a:schemeClr val="accent6"/>
              </a:solidFill>
            </a:endParaRPr>
          </a:p>
        </p:txBody>
      </p:sp>
      <p:pic>
        <p:nvPicPr>
          <p:cNvPr id="39"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solidFill>
                  <a:srgbClr val="5026C6"/>
                </a:solidFill>
                <a:latin typeface="Noto Sans S Chinese Black" pitchFamily="34" charset="-122"/>
                <a:ea typeface="Noto Sans S Chinese Black" pitchFamily="34" charset="-122"/>
              </a:rPr>
              <a:t>应用价值</a:t>
            </a:r>
          </a:p>
        </p:txBody>
      </p:sp>
      <p:pic>
        <p:nvPicPr>
          <p:cNvPr id="41" name="Picture 2" descr="C:\Users\huan.li1\Desktop\00000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0" y="227223"/>
            <a:ext cx="8671418" cy="400521"/>
            <a:chOff x="0" y="227223"/>
            <a:chExt cx="8671418" cy="400521"/>
          </a:xfrm>
        </p:grpSpPr>
        <p:sp>
          <p:nvSpPr>
            <p:cNvPr id="44" name="矩形 43"/>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0" y="227223"/>
              <a:ext cx="417417" cy="374391"/>
              <a:chOff x="-11906" y="376662"/>
              <a:chExt cx="526518" cy="472244"/>
            </a:xfrm>
          </p:grpSpPr>
          <p:sp>
            <p:nvSpPr>
              <p:cNvPr id="52" name="矩形 51"/>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直接连接符 45"/>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4"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 xmlns:a16="http://schemas.microsoft.com/office/drawing/2014/main" id="{2DF0D633-AC54-4D70-BB75-D5CAEE574ADE}"/>
              </a:ext>
            </a:extLst>
          </p:cNvPr>
          <p:cNvSpPr/>
          <p:nvPr/>
        </p:nvSpPr>
        <p:spPr>
          <a:xfrm>
            <a:off x="817682" y="1313432"/>
            <a:ext cx="1472319" cy="3155992"/>
          </a:xfrm>
          <a:prstGeom prst="rect">
            <a:avLst/>
          </a:prstGeom>
        </p:spPr>
        <p:txBody>
          <a:bodyPr wrap="square">
            <a:spAutoFit/>
          </a:bodyPr>
          <a:lstStyle/>
          <a:p>
            <a:pPr algn="ctr">
              <a:lnSpc>
                <a:spcPct val="150000"/>
              </a:lnSpc>
            </a:pPr>
            <a:r>
              <a:rPr lang="zh-CN" altLang="en-US" sz="1400" b="1" dirty="0">
                <a:solidFill>
                  <a:srgbClr val="5026C6"/>
                </a:solidFill>
                <a:latin typeface="Noto Sans S Chinese Black" pitchFamily="34" charset="-122"/>
                <a:ea typeface="Noto Sans S Chinese Black" pitchFamily="34" charset="-122"/>
              </a:rPr>
              <a:t>痛点</a:t>
            </a:r>
            <a:r>
              <a:rPr lang="en-US" altLang="zh-CN" sz="1400" b="1" dirty="0">
                <a:solidFill>
                  <a:srgbClr val="5026C6"/>
                </a:solidFill>
                <a:latin typeface="Noto Sans S Chinese Black" pitchFamily="34" charset="-122"/>
                <a:ea typeface="Noto Sans S Chinese Black" pitchFamily="34" charset="-122"/>
              </a:rPr>
              <a:t>4</a:t>
            </a:r>
          </a:p>
          <a:p>
            <a:pPr>
              <a:lnSpc>
                <a:spcPct val="150000"/>
              </a:lnSpc>
            </a:pPr>
            <a:r>
              <a:rPr lang="zh-CN" altLang="en-US" sz="1200" dirty="0">
                <a:solidFill>
                  <a:srgbClr val="5026C6"/>
                </a:solidFill>
                <a:ea typeface="Noto Sans S Chinese Medium" pitchFamily="34" charset="-122"/>
              </a:rPr>
              <a:t>“双师型”老师数量较少，许多教师缺乏汽车行业长期工作经验的知识，缺乏专业相应的职业技能培训；校企联合深度不足，校内校外的实训基地建设存在非常大的漏洞。</a:t>
            </a:r>
          </a:p>
        </p:txBody>
      </p:sp>
    </p:spTree>
    <p:extLst>
      <p:ext uri="{BB962C8B-B14F-4D97-AF65-F5344CB8AC3E}">
        <p14:creationId xmlns:p14="http://schemas.microsoft.com/office/powerpoint/2010/main" val="284024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 xmlns:a16="http://schemas.microsoft.com/office/drawing/2014/main" id="{AF9D92DA-560B-49FE-91BC-CBB395B052A9}"/>
              </a:ext>
            </a:extLst>
          </p:cNvPr>
          <p:cNvSpPr/>
          <p:nvPr/>
        </p:nvSpPr>
        <p:spPr>
          <a:xfrm>
            <a:off x="5364087" y="1347614"/>
            <a:ext cx="2334277" cy="738664"/>
          </a:xfrm>
          <a:prstGeom prst="rect">
            <a:avLst/>
          </a:prstGeom>
          <a:noFill/>
        </p:spPr>
        <p:txBody>
          <a:bodyPr wrap="square">
            <a:spAutoFit/>
          </a:bodyPr>
          <a:lstStyle/>
          <a:p>
            <a:pPr algn="just">
              <a:lnSpc>
                <a:spcPct val="150000"/>
              </a:lnSpc>
            </a:pPr>
            <a:r>
              <a:rPr lang="zh-CN" altLang="en-US" sz="1400" b="1" dirty="0">
                <a:solidFill>
                  <a:schemeClr val="accent6"/>
                </a:solidFill>
                <a:latin typeface="Noto Sans S Chinese Bold" pitchFamily="34" charset="-122"/>
                <a:ea typeface="Noto Sans S Chinese Bold" pitchFamily="34" charset="-122"/>
              </a:rPr>
              <a:t>标准化一站式交付</a:t>
            </a:r>
            <a:endParaRPr lang="en-US" altLang="zh-CN" sz="1400" b="1" dirty="0">
              <a:solidFill>
                <a:schemeClr val="accent6"/>
              </a:solidFill>
              <a:latin typeface="Noto Sans S Chinese Bold" pitchFamily="34" charset="-122"/>
              <a:ea typeface="Noto Sans S Chinese Bold" pitchFamily="34" charset="-122"/>
            </a:endParaRPr>
          </a:p>
          <a:p>
            <a:pPr algn="just">
              <a:lnSpc>
                <a:spcPct val="150000"/>
              </a:lnSpc>
            </a:pPr>
            <a:r>
              <a:rPr lang="zh-CN" altLang="en-US" sz="1400" b="1" dirty="0">
                <a:solidFill>
                  <a:schemeClr val="accent6"/>
                </a:solidFill>
                <a:latin typeface="Noto Sans S Chinese Bold" pitchFamily="34" charset="-122"/>
                <a:ea typeface="Noto Sans S Chinese Bold" pitchFamily="34" charset="-122"/>
              </a:rPr>
              <a:t>一体化平台易维护</a:t>
            </a:r>
          </a:p>
        </p:txBody>
      </p:sp>
      <p:sp>
        <p:nvSpPr>
          <p:cNvPr id="2" name="矩形 1"/>
          <p:cNvSpPr/>
          <p:nvPr/>
        </p:nvSpPr>
        <p:spPr>
          <a:xfrm>
            <a:off x="6084168" y="3291830"/>
            <a:ext cx="2185214" cy="923330"/>
          </a:xfrm>
          <a:prstGeom prst="rect">
            <a:avLst/>
          </a:prstGeom>
        </p:spPr>
        <p:txBody>
          <a:bodyPr wrap="none">
            <a:spAutoFit/>
          </a:bodyPr>
          <a:lstStyle/>
          <a:p>
            <a:pPr>
              <a:lnSpc>
                <a:spcPct val="150000"/>
              </a:lnSpc>
            </a:pPr>
            <a:r>
              <a:rPr lang="en-US" altLang="zh-CN" sz="1200" dirty="0">
                <a:solidFill>
                  <a:schemeClr val="accent6"/>
                </a:solidFill>
                <a:hlinkClick r:id="rId2"/>
              </a:rPr>
              <a:t>http://gzqc.gtafe.com/  </a:t>
            </a:r>
            <a:endParaRPr lang="en-US" altLang="zh-CN" sz="1200" dirty="0">
              <a:solidFill>
                <a:schemeClr val="accent6"/>
              </a:solidFill>
            </a:endParaRPr>
          </a:p>
          <a:p>
            <a:pPr>
              <a:lnSpc>
                <a:spcPct val="150000"/>
              </a:lnSpc>
            </a:pPr>
            <a:r>
              <a:rPr lang="zh-CN" altLang="en-US" sz="1200" b="1" dirty="0">
                <a:solidFill>
                  <a:schemeClr val="accent6"/>
                </a:solidFill>
                <a:latin typeface="微软雅黑" pitchFamily="34" charset="-122"/>
                <a:ea typeface="微软雅黑" pitchFamily="34" charset="-122"/>
              </a:rPr>
              <a:t>点击链接</a:t>
            </a:r>
            <a:endParaRPr lang="en-US" altLang="zh-CN" sz="1200" b="1" dirty="0">
              <a:solidFill>
                <a:schemeClr val="accent6"/>
              </a:solidFill>
              <a:latin typeface="微软雅黑" pitchFamily="34" charset="-122"/>
              <a:ea typeface="微软雅黑" pitchFamily="34" charset="-122"/>
            </a:endParaRPr>
          </a:p>
          <a:p>
            <a:pPr>
              <a:lnSpc>
                <a:spcPct val="150000"/>
              </a:lnSpc>
            </a:pPr>
            <a:r>
              <a:rPr lang="zh-CN" altLang="en-US" sz="1200" b="1" dirty="0">
                <a:solidFill>
                  <a:schemeClr val="accent6"/>
                </a:solidFill>
                <a:latin typeface="微软雅黑" pitchFamily="34" charset="-122"/>
                <a:ea typeface="微软雅黑" pitchFamily="34" charset="-122"/>
              </a:rPr>
              <a:t>进入赛名师汽车专业建设平台</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98" y="987574"/>
            <a:ext cx="4412714"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7645" y="2498935"/>
            <a:ext cx="4392488" cy="235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D:\李欢\1.JOB\01  进行中\1 赛名师VI\赛名师logo\1 赛名师智慧课堂LOGO\1 Logo标准文件\logo_组合组合确定版-0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李欢\1.JOB\01  进行中\1 赛名师VI\赛名师logo\1 赛名师智慧课堂LOGO\1 Logo标准文件\logo_组合组合确定版-0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solidFill>
                  <a:srgbClr val="3A27C5"/>
                </a:solidFill>
                <a:latin typeface="Noto Sans S Chinese Black" pitchFamily="34" charset="-122"/>
                <a:ea typeface="Noto Sans S Chinese Black" pitchFamily="34" charset="-122"/>
              </a:rPr>
              <a:t>交付与使用</a:t>
            </a:r>
          </a:p>
        </p:txBody>
      </p:sp>
      <p:pic>
        <p:nvPicPr>
          <p:cNvPr id="29" name="Picture 2" descr="C:\Users\huan.li1\Desktop\00000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p:nvPr/>
        </p:nvGrpSpPr>
        <p:grpSpPr>
          <a:xfrm>
            <a:off x="0" y="227223"/>
            <a:ext cx="8671418" cy="400521"/>
            <a:chOff x="0" y="227223"/>
            <a:chExt cx="8671418" cy="400521"/>
          </a:xfrm>
        </p:grpSpPr>
        <p:sp>
          <p:nvSpPr>
            <p:cNvPr id="32" name="矩形 31"/>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0" y="227223"/>
              <a:ext cx="417417" cy="374391"/>
              <a:chOff x="-11906" y="376662"/>
              <a:chExt cx="526518" cy="472244"/>
            </a:xfrm>
          </p:grpSpPr>
          <p:sp>
            <p:nvSpPr>
              <p:cNvPr id="48" name="矩形 47"/>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2"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244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971"/>
          <a:stretch/>
        </p:blipFill>
        <p:spPr bwMode="auto">
          <a:xfrm>
            <a:off x="5845760" y="1311758"/>
            <a:ext cx="2326640" cy="158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D:\李欢\1.JOB\01  进行中\1 赛名师VI\赛名师logo\1 赛名师智慧课堂LOGO\1 Logo标准文件\logo_组合组合确定版-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0" y="227223"/>
            <a:ext cx="8671418" cy="400521"/>
            <a:chOff x="0" y="227223"/>
            <a:chExt cx="8671418" cy="400521"/>
          </a:xfrm>
        </p:grpSpPr>
        <p:sp>
          <p:nvSpPr>
            <p:cNvPr id="16" name="矩形 15"/>
            <p:cNvSpPr/>
            <p:nvPr/>
          </p:nvSpPr>
          <p:spPr>
            <a:xfrm>
              <a:off x="7944856" y="575483"/>
              <a:ext cx="726562" cy="52261"/>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0" y="227223"/>
              <a:ext cx="417417" cy="374391"/>
              <a:chOff x="-11906" y="376662"/>
              <a:chExt cx="526518" cy="472244"/>
            </a:xfrm>
          </p:grpSpPr>
          <p:sp>
            <p:nvSpPr>
              <p:cNvPr id="21" name="矩形 20"/>
              <p:cNvSpPr/>
              <p:nvPr/>
            </p:nvSpPr>
            <p:spPr>
              <a:xfrm>
                <a:off x="-11906" y="376662"/>
                <a:ext cx="326321" cy="472244"/>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136155" y="376662"/>
                <a:ext cx="378457" cy="472244"/>
              </a:xfrm>
              <a:prstGeom prst="triangle">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352276" y="231771"/>
              <a:ext cx="171261" cy="379518"/>
            </a:xfrm>
            <a:prstGeom prst="line">
              <a:avLst/>
            </a:prstGeom>
            <a:ln w="571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20266" y="231771"/>
              <a:ext cx="171261" cy="379518"/>
            </a:xfrm>
            <a:prstGeom prst="line">
              <a:avLst/>
            </a:prstGeom>
            <a:ln w="19050">
              <a:solidFill>
                <a:srgbClr val="5026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1"/>
            </p:cNvCxnSpPr>
            <p:nvPr/>
          </p:nvCxnSpPr>
          <p:spPr>
            <a:xfrm flipH="1">
              <a:off x="694798" y="601614"/>
              <a:ext cx="7250057" cy="0"/>
            </a:xfrm>
            <a:prstGeom prst="line">
              <a:avLst/>
            </a:prstGeom>
            <a:ln w="9525">
              <a:solidFill>
                <a:srgbClr val="5026C6"/>
              </a:solidFill>
            </a:ln>
          </p:spPr>
          <p:style>
            <a:lnRef idx="1">
              <a:schemeClr val="accent1"/>
            </a:lnRef>
            <a:fillRef idx="0">
              <a:schemeClr val="accent1"/>
            </a:fillRef>
            <a:effectRef idx="0">
              <a:schemeClr val="accent1"/>
            </a:effectRef>
            <a:fontRef idx="minor">
              <a:schemeClr val="tx1"/>
            </a:fontRef>
          </p:style>
        </p:cxnSp>
      </p:grpSp>
      <p:pic>
        <p:nvPicPr>
          <p:cNvPr id="23" name="Picture 2" descr="D:\李欢\1.JOB\01  进行中\1 赛名师VI\赛名师logo\1 赛名师智慧课堂LOGO\1 Logo标准文件\logo_组合组合确定版-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3"/>
          <p:cNvSpPr txBox="1"/>
          <p:nvPr/>
        </p:nvSpPr>
        <p:spPr>
          <a:xfrm>
            <a:off x="628272" y="228592"/>
            <a:ext cx="1279432" cy="395030"/>
          </a:xfrm>
          <a:prstGeom prst="rect">
            <a:avLst/>
          </a:prstGeom>
          <a:noFill/>
        </p:spPr>
        <p:txBody>
          <a:bodyPr wrap="square" lIns="86411" tIns="43205" rIns="86411" bIns="43205" rtlCol="0">
            <a:spAutoFit/>
          </a:bodyPr>
          <a:lstStyle/>
          <a:p>
            <a:pPr algn="dist"/>
            <a:r>
              <a:rPr lang="zh-CN" altLang="en-US" sz="2000" dirty="0">
                <a:solidFill>
                  <a:srgbClr val="5026C6"/>
                </a:solidFill>
                <a:latin typeface="Noto Sans S Chinese Black" pitchFamily="34" charset="-122"/>
                <a:ea typeface="Noto Sans S Chinese Black" pitchFamily="34" charset="-122"/>
              </a:rPr>
              <a:t>特色亮点</a:t>
            </a:r>
          </a:p>
        </p:txBody>
      </p:sp>
      <p:pic>
        <p:nvPicPr>
          <p:cNvPr id="25" name="Picture 2" descr="C:\Users\huan.li1\Desktop\00000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826" t="5495"/>
          <a:stretch/>
        </p:blipFill>
        <p:spPr bwMode="auto">
          <a:xfrm>
            <a:off x="882066" y="1311758"/>
            <a:ext cx="2321727" cy="168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6370" y="1311758"/>
            <a:ext cx="2321727" cy="158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8"/>
          <p:cNvSpPr/>
          <p:nvPr/>
        </p:nvSpPr>
        <p:spPr>
          <a:xfrm>
            <a:off x="5850673" y="2856075"/>
            <a:ext cx="2321727" cy="1544317"/>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0" name="椭圆 29"/>
          <p:cNvSpPr/>
          <p:nvPr/>
        </p:nvSpPr>
        <p:spPr>
          <a:xfrm>
            <a:off x="6745228" y="2584473"/>
            <a:ext cx="532614" cy="532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82067" y="2856075"/>
            <a:ext cx="2321727" cy="1544317"/>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2" name="椭圆 31"/>
          <p:cNvSpPr/>
          <p:nvPr/>
        </p:nvSpPr>
        <p:spPr>
          <a:xfrm>
            <a:off x="1776623" y="2584473"/>
            <a:ext cx="532614" cy="532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366371" y="2856075"/>
            <a:ext cx="2321727" cy="1544317"/>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2" name="椭圆 41"/>
          <p:cNvSpPr/>
          <p:nvPr/>
        </p:nvSpPr>
        <p:spPr>
          <a:xfrm>
            <a:off x="4260927" y="2584473"/>
            <a:ext cx="532614" cy="532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43607" y="3320707"/>
            <a:ext cx="2011651" cy="784830"/>
          </a:xfrm>
          <a:prstGeom prst="rect">
            <a:avLst/>
          </a:prstGeom>
        </p:spPr>
        <p:txBody>
          <a:bodyPr wrap="square">
            <a:spAutoFit/>
          </a:bodyPr>
          <a:lstStyle/>
          <a:p>
            <a:pPr lvl="0" algn="ctr">
              <a:lnSpc>
                <a:spcPct val="150000"/>
              </a:lnSpc>
              <a:spcAft>
                <a:spcPts val="0"/>
              </a:spcAft>
            </a:pPr>
            <a:r>
              <a:rPr lang="zh-CN" altLang="zh-CN" sz="1200" kern="100" dirty="0">
                <a:solidFill>
                  <a:schemeClr val="bg1"/>
                </a:solidFill>
                <a:latin typeface="Noto Sans S Chinese Black" pitchFamily="34" charset="-122"/>
                <a:ea typeface="Noto Sans S Chinese Black" pitchFamily="34" charset="-122"/>
                <a:cs typeface="Arial"/>
              </a:rPr>
              <a:t>专业培养一体化、规范化</a:t>
            </a:r>
            <a:endParaRPr lang="en-US" altLang="zh-CN" sz="1200" kern="100" dirty="0">
              <a:solidFill>
                <a:schemeClr val="bg1"/>
              </a:solidFill>
              <a:latin typeface="Noto Sans S Chinese Black" pitchFamily="34" charset="-122"/>
              <a:ea typeface="Noto Sans S Chinese Black" pitchFamily="34" charset="-122"/>
              <a:cs typeface="Arial"/>
            </a:endParaRPr>
          </a:p>
          <a:p>
            <a:pPr lvl="0" algn="ctr">
              <a:lnSpc>
                <a:spcPct val="150000"/>
              </a:lnSpc>
              <a:spcAft>
                <a:spcPts val="0"/>
              </a:spcAft>
            </a:pPr>
            <a:r>
              <a:rPr lang="zh-CN" altLang="zh-CN" sz="900" kern="100" dirty="0">
                <a:solidFill>
                  <a:schemeClr val="bg1"/>
                </a:solidFill>
                <a:latin typeface="Noto Sans S Chinese Bold" pitchFamily="34" charset="-122"/>
                <a:ea typeface="Noto Sans S Chinese Bold" pitchFamily="34" charset="-122"/>
                <a:cs typeface="Arial"/>
              </a:rPr>
              <a:t>覆盖</a:t>
            </a:r>
            <a:r>
              <a:rPr lang="zh-CN" altLang="en-US" sz="900" kern="100" dirty="0">
                <a:solidFill>
                  <a:schemeClr val="bg1"/>
                </a:solidFill>
                <a:latin typeface="Noto Sans S Chinese Bold" pitchFamily="34" charset="-122"/>
                <a:ea typeface="Noto Sans S Chinese Bold" pitchFamily="34" charset="-122"/>
                <a:cs typeface="Arial"/>
              </a:rPr>
              <a:t>四</a:t>
            </a:r>
            <a:r>
              <a:rPr lang="zh-CN" altLang="zh-CN" sz="900" kern="100" dirty="0">
                <a:solidFill>
                  <a:schemeClr val="bg1"/>
                </a:solidFill>
                <a:latin typeface="Noto Sans S Chinese Bold" pitchFamily="34" charset="-122"/>
                <a:ea typeface="Noto Sans S Chinese Bold" pitchFamily="34" charset="-122"/>
                <a:cs typeface="Arial"/>
              </a:rPr>
              <a:t>大专业</a:t>
            </a:r>
            <a:endParaRPr lang="en-US" altLang="zh-CN" sz="900" kern="100" dirty="0">
              <a:solidFill>
                <a:schemeClr val="bg1"/>
              </a:solidFill>
              <a:latin typeface="Noto Sans S Chinese Bold" pitchFamily="34" charset="-122"/>
              <a:ea typeface="Noto Sans S Chinese Bold" pitchFamily="34" charset="-122"/>
              <a:cs typeface="Arial"/>
            </a:endParaRPr>
          </a:p>
          <a:p>
            <a:pPr lvl="0" algn="ctr">
              <a:lnSpc>
                <a:spcPct val="150000"/>
              </a:lnSpc>
              <a:spcAft>
                <a:spcPts val="0"/>
              </a:spcAft>
            </a:pPr>
            <a:r>
              <a:rPr lang="zh-CN" altLang="zh-CN" sz="900" kern="100" dirty="0">
                <a:solidFill>
                  <a:schemeClr val="bg1"/>
                </a:solidFill>
                <a:latin typeface="Noto Sans S Chinese Bold" pitchFamily="34" charset="-122"/>
                <a:ea typeface="Noto Sans S Chinese Bold" pitchFamily="34" charset="-122"/>
                <a:cs typeface="Arial"/>
              </a:rPr>
              <a:t>内容</a:t>
            </a:r>
            <a:r>
              <a:rPr lang="en-US" altLang="zh-CN" sz="900" kern="100" dirty="0">
                <a:solidFill>
                  <a:schemeClr val="bg1"/>
                </a:solidFill>
                <a:latin typeface="Noto Sans S Chinese Bold" pitchFamily="34" charset="-122"/>
                <a:ea typeface="Noto Sans S Chinese Bold" pitchFamily="34" charset="-122"/>
                <a:cs typeface="Arial"/>
              </a:rPr>
              <a:t>+</a:t>
            </a:r>
            <a:r>
              <a:rPr lang="zh-CN" altLang="zh-CN" sz="900" kern="100" dirty="0">
                <a:solidFill>
                  <a:schemeClr val="bg1"/>
                </a:solidFill>
                <a:latin typeface="Noto Sans S Chinese Bold" pitchFamily="34" charset="-122"/>
                <a:ea typeface="Noto Sans S Chinese Bold" pitchFamily="34" charset="-122"/>
                <a:cs typeface="Arial"/>
              </a:rPr>
              <a:t>平台</a:t>
            </a:r>
            <a:r>
              <a:rPr lang="en-US" altLang="zh-CN" sz="900" kern="100" dirty="0">
                <a:solidFill>
                  <a:schemeClr val="bg1"/>
                </a:solidFill>
                <a:latin typeface="Noto Sans S Chinese Bold" pitchFamily="34" charset="-122"/>
                <a:ea typeface="Noto Sans S Chinese Bold" pitchFamily="34" charset="-122"/>
                <a:cs typeface="Arial"/>
              </a:rPr>
              <a:t>+</a:t>
            </a:r>
            <a:r>
              <a:rPr lang="zh-CN" altLang="zh-CN" sz="900" kern="100" dirty="0">
                <a:solidFill>
                  <a:schemeClr val="bg1"/>
                </a:solidFill>
                <a:latin typeface="Noto Sans S Chinese Bold" pitchFamily="34" charset="-122"/>
                <a:ea typeface="Noto Sans S Chinese Bold" pitchFamily="34" charset="-122"/>
                <a:cs typeface="Arial"/>
              </a:rPr>
              <a:t>服务一体化</a:t>
            </a:r>
          </a:p>
        </p:txBody>
      </p:sp>
      <p:sp>
        <p:nvSpPr>
          <p:cNvPr id="47" name="矩形 46"/>
          <p:cNvSpPr/>
          <p:nvPr/>
        </p:nvSpPr>
        <p:spPr>
          <a:xfrm>
            <a:off x="3585208" y="3320707"/>
            <a:ext cx="1880081" cy="784830"/>
          </a:xfrm>
          <a:prstGeom prst="rect">
            <a:avLst/>
          </a:prstGeom>
        </p:spPr>
        <p:txBody>
          <a:bodyPr wrap="square">
            <a:spAutoFit/>
          </a:bodyPr>
          <a:lstStyle/>
          <a:p>
            <a:pPr lvl="0" algn="ctr">
              <a:lnSpc>
                <a:spcPct val="150000"/>
              </a:lnSpc>
              <a:spcAft>
                <a:spcPts val="0"/>
              </a:spcAft>
            </a:pPr>
            <a:r>
              <a:rPr lang="zh-CN" altLang="zh-CN" sz="1200" b="1" kern="100" dirty="0">
                <a:solidFill>
                  <a:schemeClr val="bg1"/>
                </a:solidFill>
                <a:latin typeface="Noto Sans S Chinese Black" pitchFamily="34" charset="-122"/>
                <a:ea typeface="Noto Sans S Chinese Black" pitchFamily="34" charset="-122"/>
                <a:cs typeface="Arial"/>
              </a:rPr>
              <a:t>课程内容丰富，行业贯通</a:t>
            </a:r>
            <a:endParaRPr lang="en-US" altLang="zh-CN" sz="1200" kern="100" dirty="0">
              <a:solidFill>
                <a:schemeClr val="bg1"/>
              </a:solidFill>
              <a:latin typeface="Noto Sans S Chinese Black" pitchFamily="34" charset="-122"/>
              <a:ea typeface="Noto Sans S Chinese Black" pitchFamily="34" charset="-122"/>
              <a:cs typeface="Arial"/>
            </a:endParaRPr>
          </a:p>
          <a:p>
            <a:pPr lvl="0" algn="ctr">
              <a:lnSpc>
                <a:spcPct val="150000"/>
              </a:lnSpc>
              <a:spcAft>
                <a:spcPts val="0"/>
              </a:spcAft>
            </a:pPr>
            <a:r>
              <a:rPr lang="zh-CN" altLang="zh-CN" sz="900" kern="100" dirty="0">
                <a:solidFill>
                  <a:schemeClr val="bg1"/>
                </a:solidFill>
                <a:latin typeface="Noto Sans S Chinese Bold" pitchFamily="34" charset="-122"/>
                <a:ea typeface="Noto Sans S Chinese Bold" pitchFamily="34" charset="-122"/>
                <a:cs typeface="Arial"/>
              </a:rPr>
              <a:t>理实一体化资源</a:t>
            </a:r>
            <a:endParaRPr lang="en-US" altLang="zh-CN" sz="900" kern="100" dirty="0">
              <a:solidFill>
                <a:schemeClr val="bg1"/>
              </a:solidFill>
              <a:latin typeface="Noto Sans S Chinese Bold" pitchFamily="34" charset="-122"/>
              <a:ea typeface="Noto Sans S Chinese Bold" pitchFamily="34" charset="-122"/>
              <a:cs typeface="Arial"/>
            </a:endParaRPr>
          </a:p>
          <a:p>
            <a:pPr lvl="0" algn="ctr">
              <a:lnSpc>
                <a:spcPct val="150000"/>
              </a:lnSpc>
              <a:spcAft>
                <a:spcPts val="0"/>
              </a:spcAft>
            </a:pPr>
            <a:r>
              <a:rPr lang="zh-CN" altLang="zh-CN" sz="900" kern="100" dirty="0">
                <a:solidFill>
                  <a:schemeClr val="bg1"/>
                </a:solidFill>
                <a:latin typeface="Noto Sans S Chinese Bold" pitchFamily="34" charset="-122"/>
                <a:ea typeface="Noto Sans S Chinese Bold" pitchFamily="34" charset="-122"/>
                <a:cs typeface="Arial"/>
              </a:rPr>
              <a:t>行业导师言传身教</a:t>
            </a:r>
          </a:p>
        </p:txBody>
      </p:sp>
      <p:sp>
        <p:nvSpPr>
          <p:cNvPr id="48" name="矩形 47"/>
          <p:cNvSpPr/>
          <p:nvPr/>
        </p:nvSpPr>
        <p:spPr>
          <a:xfrm>
            <a:off x="5868144" y="3320707"/>
            <a:ext cx="2250746" cy="784830"/>
          </a:xfrm>
          <a:prstGeom prst="rect">
            <a:avLst/>
          </a:prstGeom>
        </p:spPr>
        <p:txBody>
          <a:bodyPr wrap="square">
            <a:spAutoFit/>
          </a:bodyPr>
          <a:lstStyle/>
          <a:p>
            <a:pPr lvl="0" algn="ctr">
              <a:lnSpc>
                <a:spcPct val="150000"/>
              </a:lnSpc>
              <a:spcAft>
                <a:spcPts val="0"/>
              </a:spcAft>
            </a:pPr>
            <a:r>
              <a:rPr lang="zh-CN" altLang="zh-CN" sz="1200" b="1" kern="100" dirty="0">
                <a:solidFill>
                  <a:schemeClr val="bg1"/>
                </a:solidFill>
                <a:latin typeface="Noto Sans S Chinese Black" pitchFamily="34" charset="-122"/>
                <a:ea typeface="Noto Sans S Chinese Black" pitchFamily="34" charset="-122"/>
                <a:cs typeface="Arial"/>
              </a:rPr>
              <a:t>教学手段创新，引进</a:t>
            </a:r>
            <a:r>
              <a:rPr lang="en-US" altLang="zh-CN" sz="1200" b="1" kern="100" dirty="0">
                <a:solidFill>
                  <a:schemeClr val="bg1"/>
                </a:solidFill>
                <a:latin typeface="Noto Sans S Chinese Black" pitchFamily="34" charset="-122"/>
                <a:ea typeface="Noto Sans S Chinese Black" pitchFamily="34" charset="-122"/>
                <a:cs typeface="Arial"/>
              </a:rPr>
              <a:t>VR</a:t>
            </a:r>
            <a:r>
              <a:rPr lang="zh-CN" altLang="zh-CN" sz="1200" b="1" kern="100" dirty="0">
                <a:solidFill>
                  <a:schemeClr val="bg1"/>
                </a:solidFill>
                <a:latin typeface="Noto Sans S Chinese Black" pitchFamily="34" charset="-122"/>
                <a:ea typeface="Noto Sans S Chinese Black" pitchFamily="34" charset="-122"/>
                <a:cs typeface="Arial"/>
              </a:rPr>
              <a:t>新技术</a:t>
            </a:r>
            <a:endParaRPr lang="en-US" altLang="zh-CN" sz="1200" kern="100" dirty="0">
              <a:solidFill>
                <a:schemeClr val="bg1"/>
              </a:solidFill>
              <a:latin typeface="Noto Sans S Chinese Black" pitchFamily="34" charset="-122"/>
              <a:ea typeface="Noto Sans S Chinese Black" pitchFamily="34" charset="-122"/>
              <a:cs typeface="Arial"/>
            </a:endParaRPr>
          </a:p>
          <a:p>
            <a:pPr lvl="0" algn="ctr">
              <a:lnSpc>
                <a:spcPct val="150000"/>
              </a:lnSpc>
              <a:spcAft>
                <a:spcPts val="0"/>
              </a:spcAft>
            </a:pPr>
            <a:r>
              <a:rPr lang="en-US" altLang="zh-CN" sz="900" kern="100" dirty="0">
                <a:solidFill>
                  <a:schemeClr val="bg1"/>
                </a:solidFill>
                <a:latin typeface="Noto Sans S Chinese Bold" pitchFamily="34" charset="-122"/>
                <a:ea typeface="Noto Sans S Chinese Bold" pitchFamily="34" charset="-122"/>
                <a:cs typeface="Arial"/>
              </a:rPr>
              <a:t>3D</a:t>
            </a:r>
            <a:r>
              <a:rPr lang="zh-CN" altLang="zh-CN" sz="900" kern="100" dirty="0">
                <a:solidFill>
                  <a:schemeClr val="bg1"/>
                </a:solidFill>
                <a:latin typeface="Noto Sans S Chinese Bold" pitchFamily="34" charset="-122"/>
                <a:ea typeface="Noto Sans S Chinese Bold" pitchFamily="34" charset="-122"/>
                <a:cs typeface="Arial"/>
              </a:rPr>
              <a:t>仿真资源一站式交付</a:t>
            </a:r>
            <a:endParaRPr lang="en-US" altLang="zh-CN" sz="900" kern="100" dirty="0">
              <a:solidFill>
                <a:schemeClr val="bg1"/>
              </a:solidFill>
              <a:latin typeface="Noto Sans S Chinese Bold" pitchFamily="34" charset="-122"/>
              <a:ea typeface="Noto Sans S Chinese Bold" pitchFamily="34" charset="-122"/>
              <a:cs typeface="Arial"/>
            </a:endParaRPr>
          </a:p>
          <a:p>
            <a:pPr lvl="0" algn="ctr">
              <a:lnSpc>
                <a:spcPct val="150000"/>
              </a:lnSpc>
              <a:spcAft>
                <a:spcPts val="0"/>
              </a:spcAft>
            </a:pPr>
            <a:r>
              <a:rPr lang="en-US" altLang="zh-CN" sz="900" kern="100" dirty="0">
                <a:solidFill>
                  <a:schemeClr val="bg1"/>
                </a:solidFill>
                <a:latin typeface="Noto Sans S Chinese Bold" pitchFamily="34" charset="-122"/>
                <a:ea typeface="Noto Sans S Chinese Bold" pitchFamily="34" charset="-122"/>
                <a:cs typeface="Arial"/>
              </a:rPr>
              <a:t>VR</a:t>
            </a:r>
            <a:r>
              <a:rPr lang="zh-CN" altLang="zh-CN" sz="900" kern="100" dirty="0">
                <a:solidFill>
                  <a:schemeClr val="bg1"/>
                </a:solidFill>
                <a:latin typeface="Noto Sans S Chinese Bold" pitchFamily="34" charset="-122"/>
                <a:ea typeface="Noto Sans S Chinese Bold" pitchFamily="34" charset="-122"/>
                <a:cs typeface="Arial"/>
              </a:rPr>
              <a:t>互动实训一体化平台</a:t>
            </a:r>
          </a:p>
        </p:txBody>
      </p:sp>
      <p:sp>
        <p:nvSpPr>
          <p:cNvPr id="49" name="任意多边形 48"/>
          <p:cNvSpPr>
            <a:spLocks/>
          </p:cNvSpPr>
          <p:nvPr/>
        </p:nvSpPr>
        <p:spPr bwMode="auto">
          <a:xfrm>
            <a:off x="4375137" y="2740501"/>
            <a:ext cx="300222" cy="255260"/>
          </a:xfrm>
          <a:custGeom>
            <a:avLst/>
            <a:gdLst>
              <a:gd name="connsiteX0" fmla="*/ 402441 w 8607425"/>
              <a:gd name="connsiteY0" fmla="*/ 4965701 h 7318376"/>
              <a:gd name="connsiteX1" fmla="*/ 558612 w 8607425"/>
              <a:gd name="connsiteY1" fmla="*/ 4995748 h 7318376"/>
              <a:gd name="connsiteX2" fmla="*/ 561616 w 8607425"/>
              <a:gd name="connsiteY2" fmla="*/ 4995748 h 7318376"/>
              <a:gd name="connsiteX3" fmla="*/ 4303713 w 8607425"/>
              <a:gd name="connsiteY3" fmla="*/ 6501100 h 7318376"/>
              <a:gd name="connsiteX4" fmla="*/ 8045810 w 8607425"/>
              <a:gd name="connsiteY4" fmla="*/ 4995748 h 7318376"/>
              <a:gd name="connsiteX5" fmla="*/ 8048814 w 8607425"/>
              <a:gd name="connsiteY5" fmla="*/ 4995748 h 7318376"/>
              <a:gd name="connsiteX6" fmla="*/ 8201981 w 8607425"/>
              <a:gd name="connsiteY6" fmla="*/ 4965701 h 7318376"/>
              <a:gd name="connsiteX7" fmla="*/ 8607425 w 8607425"/>
              <a:gd name="connsiteY7" fmla="*/ 5356311 h 7318376"/>
              <a:gd name="connsiteX8" fmla="*/ 8358152 w 8607425"/>
              <a:gd name="connsiteY8" fmla="*/ 5719879 h 7318376"/>
              <a:gd name="connsiteX9" fmla="*/ 4459884 w 8607425"/>
              <a:gd name="connsiteY9" fmla="*/ 7285324 h 7318376"/>
              <a:gd name="connsiteX10" fmla="*/ 4459884 w 8607425"/>
              <a:gd name="connsiteY10" fmla="*/ 7288329 h 7318376"/>
              <a:gd name="connsiteX11" fmla="*/ 4456880 w 8607425"/>
              <a:gd name="connsiteY11" fmla="*/ 7288329 h 7318376"/>
              <a:gd name="connsiteX12" fmla="*/ 4303713 w 8607425"/>
              <a:gd name="connsiteY12" fmla="*/ 7318376 h 7318376"/>
              <a:gd name="connsiteX13" fmla="*/ 4147542 w 8607425"/>
              <a:gd name="connsiteY13" fmla="*/ 7288329 h 7318376"/>
              <a:gd name="connsiteX14" fmla="*/ 4144538 w 8607425"/>
              <a:gd name="connsiteY14" fmla="*/ 7285324 h 7318376"/>
              <a:gd name="connsiteX15" fmla="*/ 249273 w 8607425"/>
              <a:gd name="connsiteY15" fmla="*/ 5719879 h 7318376"/>
              <a:gd name="connsiteX16" fmla="*/ 0 w 8607425"/>
              <a:gd name="connsiteY16" fmla="*/ 5356311 h 7318376"/>
              <a:gd name="connsiteX17" fmla="*/ 402441 w 8607425"/>
              <a:gd name="connsiteY17" fmla="*/ 4965701 h 7318376"/>
              <a:gd name="connsiteX18" fmla="*/ 402442 w 8607425"/>
              <a:gd name="connsiteY18" fmla="*/ 3265489 h 7318376"/>
              <a:gd name="connsiteX19" fmla="*/ 558612 w 8607425"/>
              <a:gd name="connsiteY19" fmla="*/ 3295535 h 7318376"/>
              <a:gd name="connsiteX20" fmla="*/ 561616 w 8607425"/>
              <a:gd name="connsiteY20" fmla="*/ 3298540 h 7318376"/>
              <a:gd name="connsiteX21" fmla="*/ 4303713 w 8607425"/>
              <a:gd name="connsiteY21" fmla="*/ 4803891 h 7318376"/>
              <a:gd name="connsiteX22" fmla="*/ 8045810 w 8607425"/>
              <a:gd name="connsiteY22" fmla="*/ 3298540 h 7318376"/>
              <a:gd name="connsiteX23" fmla="*/ 8045810 w 8607425"/>
              <a:gd name="connsiteY23" fmla="*/ 3295535 h 7318376"/>
              <a:gd name="connsiteX24" fmla="*/ 8048814 w 8607425"/>
              <a:gd name="connsiteY24" fmla="*/ 3295535 h 7318376"/>
              <a:gd name="connsiteX25" fmla="*/ 8201981 w 8607425"/>
              <a:gd name="connsiteY25" fmla="*/ 3265489 h 7318376"/>
              <a:gd name="connsiteX26" fmla="*/ 8607425 w 8607425"/>
              <a:gd name="connsiteY26" fmla="*/ 3659103 h 7318376"/>
              <a:gd name="connsiteX27" fmla="*/ 8358152 w 8607425"/>
              <a:gd name="connsiteY27" fmla="*/ 4019666 h 7318376"/>
              <a:gd name="connsiteX28" fmla="*/ 4459884 w 8607425"/>
              <a:gd name="connsiteY28" fmla="*/ 5588116 h 7318376"/>
              <a:gd name="connsiteX29" fmla="*/ 4456880 w 8607425"/>
              <a:gd name="connsiteY29" fmla="*/ 5588116 h 7318376"/>
              <a:gd name="connsiteX30" fmla="*/ 4303713 w 8607425"/>
              <a:gd name="connsiteY30" fmla="*/ 5618163 h 7318376"/>
              <a:gd name="connsiteX31" fmla="*/ 4147542 w 8607425"/>
              <a:gd name="connsiteY31" fmla="*/ 5588116 h 7318376"/>
              <a:gd name="connsiteX32" fmla="*/ 4144538 w 8607425"/>
              <a:gd name="connsiteY32" fmla="*/ 5588116 h 7318376"/>
              <a:gd name="connsiteX33" fmla="*/ 249274 w 8607425"/>
              <a:gd name="connsiteY33" fmla="*/ 4019666 h 7318376"/>
              <a:gd name="connsiteX34" fmla="*/ 1 w 8607425"/>
              <a:gd name="connsiteY34" fmla="*/ 3659103 h 7318376"/>
              <a:gd name="connsiteX35" fmla="*/ 402442 w 8607425"/>
              <a:gd name="connsiteY35" fmla="*/ 3265489 h 7318376"/>
              <a:gd name="connsiteX36" fmla="*/ 4303713 w 8607425"/>
              <a:gd name="connsiteY36" fmla="*/ 0 h 7318376"/>
              <a:gd name="connsiteX37" fmla="*/ 4456880 w 8607425"/>
              <a:gd name="connsiteY37" fmla="*/ 30047 h 7318376"/>
              <a:gd name="connsiteX38" fmla="*/ 4459884 w 8607425"/>
              <a:gd name="connsiteY38" fmla="*/ 30047 h 7318376"/>
              <a:gd name="connsiteX39" fmla="*/ 8358152 w 8607425"/>
              <a:gd name="connsiteY39" fmla="*/ 1598498 h 7318376"/>
              <a:gd name="connsiteX40" fmla="*/ 8607425 w 8607425"/>
              <a:gd name="connsiteY40" fmla="*/ 1959061 h 7318376"/>
              <a:gd name="connsiteX41" fmla="*/ 8358152 w 8607425"/>
              <a:gd name="connsiteY41" fmla="*/ 2322629 h 7318376"/>
              <a:gd name="connsiteX42" fmla="*/ 4459884 w 8607425"/>
              <a:gd name="connsiteY42" fmla="*/ 3888074 h 7318376"/>
              <a:gd name="connsiteX43" fmla="*/ 4459884 w 8607425"/>
              <a:gd name="connsiteY43" fmla="*/ 3891079 h 7318376"/>
              <a:gd name="connsiteX44" fmla="*/ 4456880 w 8607425"/>
              <a:gd name="connsiteY44" fmla="*/ 3891079 h 7318376"/>
              <a:gd name="connsiteX45" fmla="*/ 4303713 w 8607425"/>
              <a:gd name="connsiteY45" fmla="*/ 3921126 h 7318376"/>
              <a:gd name="connsiteX46" fmla="*/ 4147542 w 8607425"/>
              <a:gd name="connsiteY46" fmla="*/ 3891079 h 7318376"/>
              <a:gd name="connsiteX47" fmla="*/ 4144538 w 8607425"/>
              <a:gd name="connsiteY47" fmla="*/ 3888074 h 7318376"/>
              <a:gd name="connsiteX48" fmla="*/ 249274 w 8607425"/>
              <a:gd name="connsiteY48" fmla="*/ 2322629 h 7318376"/>
              <a:gd name="connsiteX49" fmla="*/ 1 w 8607425"/>
              <a:gd name="connsiteY49" fmla="*/ 1959061 h 7318376"/>
              <a:gd name="connsiteX50" fmla="*/ 249274 w 8607425"/>
              <a:gd name="connsiteY50" fmla="*/ 1598498 h 7318376"/>
              <a:gd name="connsiteX51" fmla="*/ 4144538 w 8607425"/>
              <a:gd name="connsiteY51" fmla="*/ 30047 h 7318376"/>
              <a:gd name="connsiteX52" fmla="*/ 4147542 w 8607425"/>
              <a:gd name="connsiteY52" fmla="*/ 30047 h 7318376"/>
              <a:gd name="connsiteX53" fmla="*/ 4303713 w 8607425"/>
              <a:gd name="connsiteY53" fmla="*/ 0 h 73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607425" h="7318376">
                <a:moveTo>
                  <a:pt x="402441" y="4965701"/>
                </a:moveTo>
                <a:cubicBezTo>
                  <a:pt x="459504" y="4965701"/>
                  <a:pt x="510559" y="4974715"/>
                  <a:pt x="558612" y="4995748"/>
                </a:cubicBezTo>
                <a:cubicBezTo>
                  <a:pt x="558612" y="4995748"/>
                  <a:pt x="561616" y="4995748"/>
                  <a:pt x="561616" y="4995748"/>
                </a:cubicBezTo>
                <a:cubicBezTo>
                  <a:pt x="4303713" y="6501100"/>
                  <a:pt x="4303713" y="6501100"/>
                  <a:pt x="4303713" y="6501100"/>
                </a:cubicBezTo>
                <a:cubicBezTo>
                  <a:pt x="8045810" y="4995748"/>
                  <a:pt x="8045810" y="4995748"/>
                  <a:pt x="8045810" y="4995748"/>
                </a:cubicBezTo>
                <a:cubicBezTo>
                  <a:pt x="8048814" y="4995748"/>
                  <a:pt x="8048814" y="4995748"/>
                  <a:pt x="8048814" y="4995748"/>
                </a:cubicBezTo>
                <a:cubicBezTo>
                  <a:pt x="8096866" y="4974715"/>
                  <a:pt x="8147922" y="4965701"/>
                  <a:pt x="8201981" y="4965701"/>
                </a:cubicBezTo>
                <a:cubicBezTo>
                  <a:pt x="8424224" y="4965701"/>
                  <a:pt x="8607425" y="5139973"/>
                  <a:pt x="8607425" y="5356311"/>
                </a:cubicBezTo>
                <a:cubicBezTo>
                  <a:pt x="8607425" y="5521570"/>
                  <a:pt x="8502310" y="5659785"/>
                  <a:pt x="8358152" y="5719879"/>
                </a:cubicBezTo>
                <a:cubicBezTo>
                  <a:pt x="4459884" y="7285324"/>
                  <a:pt x="4459884" y="7285324"/>
                  <a:pt x="4459884" y="7285324"/>
                </a:cubicBezTo>
                <a:cubicBezTo>
                  <a:pt x="4459884" y="7285324"/>
                  <a:pt x="4459884" y="7285324"/>
                  <a:pt x="4459884" y="7288329"/>
                </a:cubicBezTo>
                <a:cubicBezTo>
                  <a:pt x="4456880" y="7288329"/>
                  <a:pt x="4456880" y="7288329"/>
                  <a:pt x="4456880" y="7288329"/>
                </a:cubicBezTo>
                <a:cubicBezTo>
                  <a:pt x="4408828" y="7306357"/>
                  <a:pt x="4357772" y="7318376"/>
                  <a:pt x="4303713" y="7318376"/>
                </a:cubicBezTo>
                <a:cubicBezTo>
                  <a:pt x="4249654" y="7318376"/>
                  <a:pt x="4195594" y="7306357"/>
                  <a:pt x="4147542" y="7288329"/>
                </a:cubicBezTo>
                <a:cubicBezTo>
                  <a:pt x="4147542" y="7285324"/>
                  <a:pt x="4144538" y="7285324"/>
                  <a:pt x="4144538" y="7285324"/>
                </a:cubicBezTo>
                <a:cubicBezTo>
                  <a:pt x="249273" y="5719879"/>
                  <a:pt x="249273" y="5719879"/>
                  <a:pt x="249273" y="5719879"/>
                </a:cubicBezTo>
                <a:cubicBezTo>
                  <a:pt x="102112" y="5659785"/>
                  <a:pt x="0" y="5521570"/>
                  <a:pt x="0" y="5356311"/>
                </a:cubicBezTo>
                <a:cubicBezTo>
                  <a:pt x="0" y="5139973"/>
                  <a:pt x="180198" y="4965701"/>
                  <a:pt x="402441" y="4965701"/>
                </a:cubicBezTo>
                <a:close/>
                <a:moveTo>
                  <a:pt x="402442" y="3265489"/>
                </a:moveTo>
                <a:cubicBezTo>
                  <a:pt x="459504" y="3265489"/>
                  <a:pt x="510559" y="3277507"/>
                  <a:pt x="558612" y="3295535"/>
                </a:cubicBezTo>
                <a:cubicBezTo>
                  <a:pt x="558612" y="3298540"/>
                  <a:pt x="561616" y="3298540"/>
                  <a:pt x="561616" y="3298540"/>
                </a:cubicBezTo>
                <a:cubicBezTo>
                  <a:pt x="4303713" y="4803891"/>
                  <a:pt x="4303713" y="4803891"/>
                  <a:pt x="4303713" y="4803891"/>
                </a:cubicBezTo>
                <a:cubicBezTo>
                  <a:pt x="8045810" y="3298540"/>
                  <a:pt x="8045810" y="3298540"/>
                  <a:pt x="8045810" y="3298540"/>
                </a:cubicBezTo>
                <a:cubicBezTo>
                  <a:pt x="8045810" y="3298540"/>
                  <a:pt x="8045810" y="3298540"/>
                  <a:pt x="8045810" y="3295535"/>
                </a:cubicBezTo>
                <a:cubicBezTo>
                  <a:pt x="8048814" y="3295535"/>
                  <a:pt x="8048814" y="3295535"/>
                  <a:pt x="8048814" y="3295535"/>
                </a:cubicBezTo>
                <a:cubicBezTo>
                  <a:pt x="8096866" y="3277507"/>
                  <a:pt x="8147922" y="3265489"/>
                  <a:pt x="8201981" y="3265489"/>
                </a:cubicBezTo>
                <a:cubicBezTo>
                  <a:pt x="8424224" y="3265489"/>
                  <a:pt x="8607425" y="3442765"/>
                  <a:pt x="8607425" y="3659103"/>
                </a:cubicBezTo>
                <a:cubicBezTo>
                  <a:pt x="8607425" y="3821356"/>
                  <a:pt x="8502310" y="3962577"/>
                  <a:pt x="8358152" y="4019666"/>
                </a:cubicBezTo>
                <a:cubicBezTo>
                  <a:pt x="4459884" y="5588116"/>
                  <a:pt x="4459884" y="5588116"/>
                  <a:pt x="4459884" y="5588116"/>
                </a:cubicBezTo>
                <a:cubicBezTo>
                  <a:pt x="4456880" y="5588116"/>
                  <a:pt x="4456880" y="5588116"/>
                  <a:pt x="4456880" y="5588116"/>
                </a:cubicBezTo>
                <a:cubicBezTo>
                  <a:pt x="4408828" y="5609149"/>
                  <a:pt x="4357772" y="5618163"/>
                  <a:pt x="4303713" y="5618163"/>
                </a:cubicBezTo>
                <a:cubicBezTo>
                  <a:pt x="4249654" y="5618163"/>
                  <a:pt x="4195594" y="5609149"/>
                  <a:pt x="4147542" y="5588116"/>
                </a:cubicBezTo>
                <a:cubicBezTo>
                  <a:pt x="4147542" y="5588116"/>
                  <a:pt x="4144538" y="5588116"/>
                  <a:pt x="4144538" y="5588116"/>
                </a:cubicBezTo>
                <a:cubicBezTo>
                  <a:pt x="249274" y="4019666"/>
                  <a:pt x="249274" y="4019666"/>
                  <a:pt x="249274" y="4019666"/>
                </a:cubicBezTo>
                <a:cubicBezTo>
                  <a:pt x="102112" y="3962577"/>
                  <a:pt x="1" y="3821356"/>
                  <a:pt x="1" y="3659103"/>
                </a:cubicBezTo>
                <a:cubicBezTo>
                  <a:pt x="1" y="3442765"/>
                  <a:pt x="180198" y="3265489"/>
                  <a:pt x="402442" y="3265489"/>
                </a:cubicBezTo>
                <a:close/>
                <a:moveTo>
                  <a:pt x="4303713" y="0"/>
                </a:moveTo>
                <a:cubicBezTo>
                  <a:pt x="4357772" y="0"/>
                  <a:pt x="4408828" y="12019"/>
                  <a:pt x="4456880" y="30047"/>
                </a:cubicBezTo>
                <a:cubicBezTo>
                  <a:pt x="4459884" y="30047"/>
                  <a:pt x="4459884" y="30047"/>
                  <a:pt x="4459884" y="30047"/>
                </a:cubicBezTo>
                <a:cubicBezTo>
                  <a:pt x="8358152" y="1598498"/>
                  <a:pt x="8358152" y="1598498"/>
                  <a:pt x="8358152" y="1598498"/>
                </a:cubicBezTo>
                <a:cubicBezTo>
                  <a:pt x="8502310" y="1655587"/>
                  <a:pt x="8607425" y="1796808"/>
                  <a:pt x="8607425" y="1959061"/>
                </a:cubicBezTo>
                <a:cubicBezTo>
                  <a:pt x="8607425" y="2124319"/>
                  <a:pt x="8502310" y="2262535"/>
                  <a:pt x="8358152" y="2322629"/>
                </a:cubicBezTo>
                <a:cubicBezTo>
                  <a:pt x="4459884" y="3888074"/>
                  <a:pt x="4459884" y="3888074"/>
                  <a:pt x="4459884" y="3888074"/>
                </a:cubicBezTo>
                <a:cubicBezTo>
                  <a:pt x="4459884" y="3888074"/>
                  <a:pt x="4459884" y="3891079"/>
                  <a:pt x="4459884" y="3891079"/>
                </a:cubicBezTo>
                <a:cubicBezTo>
                  <a:pt x="4456880" y="3891079"/>
                  <a:pt x="4456880" y="3891079"/>
                  <a:pt x="4456880" y="3891079"/>
                </a:cubicBezTo>
                <a:cubicBezTo>
                  <a:pt x="4408828" y="3909107"/>
                  <a:pt x="4357772" y="3921126"/>
                  <a:pt x="4303713" y="3921126"/>
                </a:cubicBezTo>
                <a:cubicBezTo>
                  <a:pt x="4249654" y="3921126"/>
                  <a:pt x="4195594" y="3909107"/>
                  <a:pt x="4147542" y="3891079"/>
                </a:cubicBezTo>
                <a:cubicBezTo>
                  <a:pt x="4147542" y="3891079"/>
                  <a:pt x="4144538" y="3888074"/>
                  <a:pt x="4144538" y="3888074"/>
                </a:cubicBezTo>
                <a:cubicBezTo>
                  <a:pt x="249274" y="2322629"/>
                  <a:pt x="249274" y="2322629"/>
                  <a:pt x="249274" y="2322629"/>
                </a:cubicBezTo>
                <a:cubicBezTo>
                  <a:pt x="102112" y="2262535"/>
                  <a:pt x="1" y="2124319"/>
                  <a:pt x="1" y="1959061"/>
                </a:cubicBezTo>
                <a:cubicBezTo>
                  <a:pt x="1" y="1796808"/>
                  <a:pt x="102112" y="1655587"/>
                  <a:pt x="249274" y="1598498"/>
                </a:cubicBezTo>
                <a:cubicBezTo>
                  <a:pt x="4144538" y="30047"/>
                  <a:pt x="4144538" y="30047"/>
                  <a:pt x="4144538" y="30047"/>
                </a:cubicBezTo>
                <a:cubicBezTo>
                  <a:pt x="4144538" y="30047"/>
                  <a:pt x="4147542" y="30047"/>
                  <a:pt x="4147542" y="30047"/>
                </a:cubicBezTo>
                <a:cubicBezTo>
                  <a:pt x="4195594" y="12019"/>
                  <a:pt x="4249654" y="0"/>
                  <a:pt x="4303713" y="0"/>
                </a:cubicBezTo>
                <a:close/>
              </a:path>
            </a:pathLst>
          </a:custGeom>
          <a:solidFill>
            <a:srgbClr val="5026C6"/>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0" name="任意多边形 49"/>
          <p:cNvSpPr>
            <a:spLocks/>
          </p:cNvSpPr>
          <p:nvPr/>
        </p:nvSpPr>
        <p:spPr bwMode="auto">
          <a:xfrm>
            <a:off x="6878543" y="2740501"/>
            <a:ext cx="265987" cy="254382"/>
          </a:xfrm>
          <a:custGeom>
            <a:avLst/>
            <a:gdLst>
              <a:gd name="connsiteX0" fmla="*/ 6458155 w 9800169"/>
              <a:gd name="connsiteY0" fmla="*/ 1330301 h 9372577"/>
              <a:gd name="connsiteX1" fmla="*/ 4203201 w 9800169"/>
              <a:gd name="connsiteY1" fmla="*/ 3585666 h 9372577"/>
              <a:gd name="connsiteX2" fmla="*/ 6668337 w 9800169"/>
              <a:gd name="connsiteY2" fmla="*/ 4871012 h 9372577"/>
              <a:gd name="connsiteX3" fmla="*/ 7608151 w 9800169"/>
              <a:gd name="connsiteY3" fmla="*/ 5144299 h 9372577"/>
              <a:gd name="connsiteX4" fmla="*/ 6743402 w 9800169"/>
              <a:gd name="connsiteY4" fmla="*/ 5411579 h 9372577"/>
              <a:gd name="connsiteX5" fmla="*/ 5491317 w 9800169"/>
              <a:gd name="connsiteY5" fmla="*/ 5994190 h 9372577"/>
              <a:gd name="connsiteX6" fmla="*/ 5500325 w 9800169"/>
              <a:gd name="connsiteY6" fmla="*/ 6294504 h 9372577"/>
              <a:gd name="connsiteX7" fmla="*/ 5644450 w 9800169"/>
              <a:gd name="connsiteY7" fmla="*/ 6351564 h 9372577"/>
              <a:gd name="connsiteX8" fmla="*/ 5797583 w 9800169"/>
              <a:gd name="connsiteY8" fmla="*/ 6285495 h 9372577"/>
              <a:gd name="connsiteX9" fmla="*/ 6758415 w 9800169"/>
              <a:gd name="connsiteY9" fmla="*/ 5832020 h 9372577"/>
              <a:gd name="connsiteX10" fmla="*/ 7884391 w 9800169"/>
              <a:gd name="connsiteY10" fmla="*/ 5468639 h 9372577"/>
              <a:gd name="connsiteX11" fmla="*/ 8716111 w 9800169"/>
              <a:gd name="connsiteY11" fmla="*/ 3588669 h 9372577"/>
              <a:gd name="connsiteX12" fmla="*/ 8716111 w 9800169"/>
              <a:gd name="connsiteY12" fmla="*/ 3585666 h 9372577"/>
              <a:gd name="connsiteX13" fmla="*/ 6458155 w 9800169"/>
              <a:gd name="connsiteY13" fmla="*/ 1330301 h 9372577"/>
              <a:gd name="connsiteX14" fmla="*/ 5458265 w 9800169"/>
              <a:gd name="connsiteY14" fmla="*/ 76 h 9372577"/>
              <a:gd name="connsiteX15" fmla="*/ 9064442 w 9800169"/>
              <a:gd name="connsiteY15" fmla="*/ 1330344 h 9372577"/>
              <a:gd name="connsiteX16" fmla="*/ 7692161 w 9800169"/>
              <a:gd name="connsiteY16" fmla="*/ 7339496 h 9372577"/>
              <a:gd name="connsiteX17" fmla="*/ 2881675 w 9800169"/>
              <a:gd name="connsiteY17" fmla="*/ 9372577 h 9372577"/>
              <a:gd name="connsiteX18" fmla="*/ 659601 w 9800169"/>
              <a:gd name="connsiteY18" fmla="*/ 6537675 h 9372577"/>
              <a:gd name="connsiteX19" fmla="*/ 197170 w 9800169"/>
              <a:gd name="connsiteY19" fmla="*/ 6384518 h 9372577"/>
              <a:gd name="connsiteX20" fmla="*/ 23007 w 9800169"/>
              <a:gd name="connsiteY20" fmla="*/ 6222352 h 9372577"/>
              <a:gd name="connsiteX21" fmla="*/ 29013 w 9800169"/>
              <a:gd name="connsiteY21" fmla="*/ 5982106 h 9372577"/>
              <a:gd name="connsiteX22" fmla="*/ 689629 w 9800169"/>
              <a:gd name="connsiteY22" fmla="*/ 4630723 h 9372577"/>
              <a:gd name="connsiteX23" fmla="*/ 3944666 w 9800169"/>
              <a:gd name="connsiteY23" fmla="*/ 198185 h 9372577"/>
              <a:gd name="connsiteX24" fmla="*/ 5458265 w 9800169"/>
              <a:gd name="connsiteY24" fmla="*/ 76 h 937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00169" h="9372577">
                <a:moveTo>
                  <a:pt x="6458155" y="1330301"/>
                </a:moveTo>
                <a:cubicBezTo>
                  <a:pt x="5212075" y="1330301"/>
                  <a:pt x="4203201" y="2339359"/>
                  <a:pt x="4203201" y="3585666"/>
                </a:cubicBezTo>
                <a:cubicBezTo>
                  <a:pt x="4203201" y="4831971"/>
                  <a:pt x="5662466" y="4132238"/>
                  <a:pt x="6668337" y="4871012"/>
                </a:cubicBezTo>
                <a:cubicBezTo>
                  <a:pt x="6989616" y="5105258"/>
                  <a:pt x="7313897" y="5186343"/>
                  <a:pt x="7608151" y="5144299"/>
                </a:cubicBezTo>
                <a:cubicBezTo>
                  <a:pt x="7241834" y="5393560"/>
                  <a:pt x="6998623" y="5402569"/>
                  <a:pt x="6743402" y="5411579"/>
                </a:cubicBezTo>
                <a:cubicBezTo>
                  <a:pt x="6392098" y="5423591"/>
                  <a:pt x="6025780" y="5435604"/>
                  <a:pt x="5491317" y="5994190"/>
                </a:cubicBezTo>
                <a:cubicBezTo>
                  <a:pt x="5410247" y="6081281"/>
                  <a:pt x="5416252" y="6213419"/>
                  <a:pt x="5500325" y="6294504"/>
                </a:cubicBezTo>
                <a:cubicBezTo>
                  <a:pt x="5539359" y="6333545"/>
                  <a:pt x="5593406" y="6351564"/>
                  <a:pt x="5644450" y="6351564"/>
                </a:cubicBezTo>
                <a:cubicBezTo>
                  <a:pt x="5701499" y="6351564"/>
                  <a:pt x="5755546" y="6330542"/>
                  <a:pt x="5797583" y="6285495"/>
                </a:cubicBezTo>
                <a:cubicBezTo>
                  <a:pt x="6211942" y="5850039"/>
                  <a:pt x="6452150" y="5844032"/>
                  <a:pt x="6758415" y="5832020"/>
                </a:cubicBezTo>
                <a:cubicBezTo>
                  <a:pt x="7043662" y="5823010"/>
                  <a:pt x="7397969" y="5810998"/>
                  <a:pt x="7884391" y="5468639"/>
                </a:cubicBezTo>
                <a:cubicBezTo>
                  <a:pt x="8848226" y="4789927"/>
                  <a:pt x="8746137" y="3786877"/>
                  <a:pt x="8716111" y="3588669"/>
                </a:cubicBezTo>
                <a:cubicBezTo>
                  <a:pt x="8716111" y="3588669"/>
                  <a:pt x="8716111" y="3588669"/>
                  <a:pt x="8716111" y="3585666"/>
                </a:cubicBezTo>
                <a:cubicBezTo>
                  <a:pt x="8716111" y="2339359"/>
                  <a:pt x="7704235" y="1330301"/>
                  <a:pt x="6458155" y="1330301"/>
                </a:cubicBezTo>
                <a:close/>
                <a:moveTo>
                  <a:pt x="5458265" y="76"/>
                </a:moveTo>
                <a:cubicBezTo>
                  <a:pt x="6981248" y="7678"/>
                  <a:pt x="8445114" y="587083"/>
                  <a:pt x="9064442" y="1330344"/>
                </a:cubicBezTo>
                <a:cubicBezTo>
                  <a:pt x="10481764" y="3030084"/>
                  <a:pt x="9758089" y="7096247"/>
                  <a:pt x="7692161" y="7339496"/>
                </a:cubicBezTo>
                <a:cubicBezTo>
                  <a:pt x="4899556" y="7672837"/>
                  <a:pt x="5196834" y="9372577"/>
                  <a:pt x="2881675" y="9372577"/>
                </a:cubicBezTo>
                <a:cubicBezTo>
                  <a:pt x="623567" y="9372577"/>
                  <a:pt x="602548" y="8804996"/>
                  <a:pt x="659601" y="6537675"/>
                </a:cubicBezTo>
                <a:cubicBezTo>
                  <a:pt x="659601" y="6537675"/>
                  <a:pt x="659601" y="6537675"/>
                  <a:pt x="197170" y="6384518"/>
                </a:cubicBezTo>
                <a:cubicBezTo>
                  <a:pt x="119097" y="6357491"/>
                  <a:pt x="53035" y="6297429"/>
                  <a:pt x="23007" y="6222352"/>
                </a:cubicBezTo>
                <a:cubicBezTo>
                  <a:pt x="-10024" y="6144272"/>
                  <a:pt x="-7021" y="6057183"/>
                  <a:pt x="29013" y="5982106"/>
                </a:cubicBezTo>
                <a:cubicBezTo>
                  <a:pt x="29013" y="5982106"/>
                  <a:pt x="29013" y="5982106"/>
                  <a:pt x="689629" y="4630723"/>
                </a:cubicBezTo>
                <a:cubicBezTo>
                  <a:pt x="764699" y="2180214"/>
                  <a:pt x="1803669" y="810812"/>
                  <a:pt x="3944666" y="198185"/>
                </a:cubicBezTo>
                <a:cubicBezTo>
                  <a:pt x="4436375" y="58542"/>
                  <a:pt x="4950604" y="-2458"/>
                  <a:pt x="5458265" y="76"/>
                </a:cubicBezTo>
                <a:close/>
              </a:path>
            </a:pathLst>
          </a:custGeom>
          <a:solidFill>
            <a:srgbClr val="5026C6"/>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1" name="任意多边形 50"/>
          <p:cNvSpPr>
            <a:spLocks/>
          </p:cNvSpPr>
          <p:nvPr/>
        </p:nvSpPr>
        <p:spPr bwMode="auto">
          <a:xfrm>
            <a:off x="1926081" y="2732242"/>
            <a:ext cx="233628" cy="271776"/>
          </a:xfrm>
          <a:custGeom>
            <a:avLst/>
            <a:gdLst>
              <a:gd name="connsiteX0" fmla="*/ 3700463 w 8458200"/>
              <a:gd name="connsiteY0" fmla="*/ 3219449 h 9839325"/>
              <a:gd name="connsiteX1" fmla="*/ 3700463 w 8458200"/>
              <a:gd name="connsiteY1" fmla="*/ 4392612 h 9839325"/>
              <a:gd name="connsiteX2" fmla="*/ 2522538 w 8458200"/>
              <a:gd name="connsiteY2" fmla="*/ 4392612 h 9839325"/>
              <a:gd name="connsiteX3" fmla="*/ 2522538 w 8458200"/>
              <a:gd name="connsiteY3" fmla="*/ 5446712 h 9839325"/>
              <a:gd name="connsiteX4" fmla="*/ 3700463 w 8458200"/>
              <a:gd name="connsiteY4" fmla="*/ 5446712 h 9839325"/>
              <a:gd name="connsiteX5" fmla="*/ 3700463 w 8458200"/>
              <a:gd name="connsiteY5" fmla="*/ 6737349 h 9839325"/>
              <a:gd name="connsiteX6" fmla="*/ 4757738 w 8458200"/>
              <a:gd name="connsiteY6" fmla="*/ 6737349 h 9839325"/>
              <a:gd name="connsiteX7" fmla="*/ 4757738 w 8458200"/>
              <a:gd name="connsiteY7" fmla="*/ 5446712 h 9839325"/>
              <a:gd name="connsiteX8" fmla="*/ 5935663 w 8458200"/>
              <a:gd name="connsiteY8" fmla="*/ 5446712 h 9839325"/>
              <a:gd name="connsiteX9" fmla="*/ 5935663 w 8458200"/>
              <a:gd name="connsiteY9" fmla="*/ 4392612 h 9839325"/>
              <a:gd name="connsiteX10" fmla="*/ 4757738 w 8458200"/>
              <a:gd name="connsiteY10" fmla="*/ 4392612 h 9839325"/>
              <a:gd name="connsiteX11" fmla="*/ 4757738 w 8458200"/>
              <a:gd name="connsiteY11" fmla="*/ 3219449 h 9839325"/>
              <a:gd name="connsiteX12" fmla="*/ 4229100 w 8458200"/>
              <a:gd name="connsiteY12" fmla="*/ 0 h 9839325"/>
              <a:gd name="connsiteX13" fmla="*/ 4703673 w 8458200"/>
              <a:gd name="connsiteY13" fmla="*/ 183155 h 9839325"/>
              <a:gd name="connsiteX14" fmla="*/ 7755352 w 8458200"/>
              <a:gd name="connsiteY14" fmla="*/ 1483255 h 9839325"/>
              <a:gd name="connsiteX15" fmla="*/ 8458200 w 8458200"/>
              <a:gd name="connsiteY15" fmla="*/ 2185849 h 9839325"/>
              <a:gd name="connsiteX16" fmla="*/ 8458200 w 8458200"/>
              <a:gd name="connsiteY16" fmla="*/ 4311648 h 9839325"/>
              <a:gd name="connsiteX17" fmla="*/ 4631586 w 8458200"/>
              <a:gd name="connsiteY17" fmla="*/ 9713218 h 9839325"/>
              <a:gd name="connsiteX18" fmla="*/ 4229100 w 8458200"/>
              <a:gd name="connsiteY18" fmla="*/ 9839325 h 9839325"/>
              <a:gd name="connsiteX19" fmla="*/ 3826615 w 8458200"/>
              <a:gd name="connsiteY19" fmla="*/ 9713218 h 9839325"/>
              <a:gd name="connsiteX20" fmla="*/ 0 w 8458200"/>
              <a:gd name="connsiteY20" fmla="*/ 4311648 h 9839325"/>
              <a:gd name="connsiteX21" fmla="*/ 0 w 8458200"/>
              <a:gd name="connsiteY21" fmla="*/ 2185849 h 9839325"/>
              <a:gd name="connsiteX22" fmla="*/ 705852 w 8458200"/>
              <a:gd name="connsiteY22" fmla="*/ 1483255 h 9839325"/>
              <a:gd name="connsiteX23" fmla="*/ 3757531 w 8458200"/>
              <a:gd name="connsiteY23" fmla="*/ 180152 h 9839325"/>
              <a:gd name="connsiteX24" fmla="*/ 4229100 w 8458200"/>
              <a:gd name="connsiteY24" fmla="*/ 0 h 983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58200" h="9839325">
                <a:moveTo>
                  <a:pt x="3700463" y="3219449"/>
                </a:moveTo>
                <a:lnTo>
                  <a:pt x="3700463" y="4392612"/>
                </a:lnTo>
                <a:lnTo>
                  <a:pt x="2522538" y="4392612"/>
                </a:lnTo>
                <a:lnTo>
                  <a:pt x="2522538" y="5446712"/>
                </a:lnTo>
                <a:lnTo>
                  <a:pt x="3700463" y="5446712"/>
                </a:lnTo>
                <a:lnTo>
                  <a:pt x="3700463" y="6737349"/>
                </a:lnTo>
                <a:lnTo>
                  <a:pt x="4757738" y="6737349"/>
                </a:lnTo>
                <a:lnTo>
                  <a:pt x="4757738" y="5446712"/>
                </a:lnTo>
                <a:lnTo>
                  <a:pt x="5935663" y="5446712"/>
                </a:lnTo>
                <a:lnTo>
                  <a:pt x="5935663" y="4392612"/>
                </a:lnTo>
                <a:lnTo>
                  <a:pt x="4757738" y="4392612"/>
                </a:lnTo>
                <a:lnTo>
                  <a:pt x="4757738" y="3219449"/>
                </a:lnTo>
                <a:close/>
                <a:moveTo>
                  <a:pt x="4229100" y="0"/>
                </a:moveTo>
                <a:cubicBezTo>
                  <a:pt x="4400307" y="0"/>
                  <a:pt x="4568510" y="60050"/>
                  <a:pt x="4703673" y="183155"/>
                </a:cubicBezTo>
                <a:cubicBezTo>
                  <a:pt x="4715687" y="195165"/>
                  <a:pt x="6190466" y="1483255"/>
                  <a:pt x="7755352" y="1483255"/>
                </a:cubicBezTo>
                <a:cubicBezTo>
                  <a:pt x="8142820" y="1483255"/>
                  <a:pt x="8458200" y="1798521"/>
                  <a:pt x="8458200" y="2185849"/>
                </a:cubicBezTo>
                <a:cubicBezTo>
                  <a:pt x="8458200" y="2185849"/>
                  <a:pt x="8458200" y="2185849"/>
                  <a:pt x="8458200" y="4311648"/>
                </a:cubicBezTo>
                <a:cubicBezTo>
                  <a:pt x="8458200" y="6236276"/>
                  <a:pt x="7313820" y="7851643"/>
                  <a:pt x="4631586" y="9713218"/>
                </a:cubicBezTo>
                <a:cubicBezTo>
                  <a:pt x="4511441" y="9797289"/>
                  <a:pt x="4370270" y="9839325"/>
                  <a:pt x="4229100" y="9839325"/>
                </a:cubicBezTo>
                <a:cubicBezTo>
                  <a:pt x="4087930" y="9839325"/>
                  <a:pt x="3946760" y="9797289"/>
                  <a:pt x="3826615" y="9713218"/>
                </a:cubicBezTo>
                <a:cubicBezTo>
                  <a:pt x="1144380" y="7851643"/>
                  <a:pt x="0" y="6236276"/>
                  <a:pt x="0" y="4311648"/>
                </a:cubicBezTo>
                <a:cubicBezTo>
                  <a:pt x="0" y="4311648"/>
                  <a:pt x="0" y="4311648"/>
                  <a:pt x="0" y="2185849"/>
                </a:cubicBezTo>
                <a:cubicBezTo>
                  <a:pt x="0" y="1798521"/>
                  <a:pt x="315381" y="1483255"/>
                  <a:pt x="705852" y="1483255"/>
                </a:cubicBezTo>
                <a:cubicBezTo>
                  <a:pt x="2276746" y="1483255"/>
                  <a:pt x="3736506" y="201170"/>
                  <a:pt x="3757531" y="180152"/>
                </a:cubicBezTo>
                <a:cubicBezTo>
                  <a:pt x="3892694" y="60050"/>
                  <a:pt x="4060897" y="0"/>
                  <a:pt x="4229100" y="0"/>
                </a:cubicBezTo>
                <a:close/>
              </a:path>
            </a:pathLst>
          </a:custGeom>
          <a:solidFill>
            <a:srgbClr val="5026C6"/>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8524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rotWithShape="1">
          <a:blip r:embed="rId2" cstate="print">
            <a:extLst>
              <a:ext uri="{28A0092B-C50C-407E-A947-70E740481C1C}">
                <a14:useLocalDpi xmlns:a14="http://schemas.microsoft.com/office/drawing/2010/main" val="0"/>
              </a:ext>
            </a:extLst>
          </a:blip>
          <a:srcRect l="1" r="17417"/>
          <a:stretch/>
        </p:blipFill>
        <p:spPr>
          <a:xfrm>
            <a:off x="9134" y="0"/>
            <a:ext cx="9171378" cy="5143500"/>
          </a:xfrm>
          <a:prstGeom prst="rect">
            <a:avLst/>
          </a:prstGeom>
        </p:spPr>
      </p:pic>
      <p:sp>
        <p:nvSpPr>
          <p:cNvPr id="37" name="矩形 36"/>
          <p:cNvSpPr/>
          <p:nvPr/>
        </p:nvSpPr>
        <p:spPr>
          <a:xfrm>
            <a:off x="0" y="0"/>
            <a:ext cx="9180512" cy="5137404"/>
          </a:xfrm>
          <a:prstGeom prst="rect">
            <a:avLst/>
          </a:prstGeom>
          <a:solidFill>
            <a:srgbClr val="5026C6">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schemeClr val="accent6">
                  <a:lumMod val="60000"/>
                  <a:lumOff val="40000"/>
                </a:schemeClr>
              </a:solidFill>
            </a:endParaRPr>
          </a:p>
        </p:txBody>
      </p:sp>
      <p:sp>
        <p:nvSpPr>
          <p:cNvPr id="14"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4644008" y="3541722"/>
            <a:ext cx="1189580" cy="352213"/>
          </a:xfrm>
          <a:prstGeom prst="rect">
            <a:avLst/>
          </a:prstGeom>
          <a:noFill/>
          <a:ln w="9525">
            <a:noFill/>
            <a:miter lim="800000"/>
            <a:headEnd/>
            <a:tailEnd/>
          </a:ln>
        </p:spPr>
        <p:txBody>
          <a:bodyPr rot="0" vert="horz" wrap="square" lIns="91440" tIns="45720" rIns="91440" bIns="45720" anchor="t" anchorCtr="0">
            <a:noAutofit/>
          </a:bodyPr>
          <a:lstStyle/>
          <a:p>
            <a:pPr indent="127000" algn="ctr">
              <a:lnSpc>
                <a:spcPct val="150000"/>
              </a:lnSpc>
              <a:spcAft>
                <a:spcPts val="1200"/>
              </a:spcAft>
            </a:pPr>
            <a:r>
              <a:rPr lang="en-US" altLang="zh-CN" sz="1400" b="1" kern="100" dirty="0">
                <a:solidFill>
                  <a:schemeClr val="bg1"/>
                </a:solidFill>
                <a:effectLst/>
                <a:latin typeface="Noto Sans S Chinese Black" pitchFamily="34" charset="-122"/>
                <a:ea typeface="Noto Sans S Chinese Black" pitchFamily="34" charset="-122"/>
                <a:cs typeface="Arial"/>
              </a:rPr>
              <a:t>E</a:t>
            </a:r>
            <a:r>
              <a:rPr lang="zh-CN" altLang="en-US" sz="1400" b="1" kern="100" dirty="0">
                <a:solidFill>
                  <a:schemeClr val="bg1"/>
                </a:solidFill>
                <a:effectLst/>
                <a:latin typeface="Noto Sans S Chinese Black" pitchFamily="34" charset="-122"/>
                <a:ea typeface="Noto Sans S Chinese Black" pitchFamily="34" charset="-122"/>
                <a:cs typeface="Arial"/>
              </a:rPr>
              <a:t>教学</a:t>
            </a:r>
            <a:endParaRPr lang="en-US" altLang="zh-CN" sz="1400" b="1" kern="100" dirty="0">
              <a:solidFill>
                <a:schemeClr val="bg1"/>
              </a:solidFill>
              <a:latin typeface="Noto Sans S Chinese Black" pitchFamily="34" charset="-122"/>
              <a:ea typeface="Noto Sans S Chinese Black" pitchFamily="34" charset="-122"/>
              <a:cs typeface="Arial"/>
            </a:endParaRPr>
          </a:p>
        </p:txBody>
      </p:sp>
      <p:sp>
        <p:nvSpPr>
          <p:cNvPr id="15" name="Block Arc 51"/>
          <p:cNvSpPr>
            <a:spLocks noChangeAspect="1"/>
          </p:cNvSpPr>
          <p:nvPr/>
        </p:nvSpPr>
        <p:spPr>
          <a:xfrm rot="10800000">
            <a:off x="4555975" y="2024829"/>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7" name="Block Arc 53"/>
          <p:cNvSpPr>
            <a:spLocks noChangeAspect="1"/>
          </p:cNvSpPr>
          <p:nvPr/>
        </p:nvSpPr>
        <p:spPr>
          <a:xfrm>
            <a:off x="5712967" y="2007244"/>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8" name="Block Arc 55"/>
          <p:cNvSpPr>
            <a:spLocks noChangeAspect="1"/>
          </p:cNvSpPr>
          <p:nvPr/>
        </p:nvSpPr>
        <p:spPr>
          <a:xfrm rot="10800000">
            <a:off x="6869958" y="2007244"/>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9" name="Block Arc 2"/>
          <p:cNvSpPr>
            <a:spLocks noChangeAspect="1"/>
          </p:cNvSpPr>
          <p:nvPr/>
        </p:nvSpPr>
        <p:spPr>
          <a:xfrm>
            <a:off x="4555975" y="2007244"/>
            <a:ext cx="1393269" cy="1445400"/>
          </a:xfrm>
          <a:prstGeom prst="blockArc">
            <a:avLst>
              <a:gd name="adj1" fmla="val 10800000"/>
              <a:gd name="adj2" fmla="val 0"/>
              <a:gd name="adj3" fmla="val 9694"/>
            </a:avLst>
          </a:prstGeom>
          <a:solidFill>
            <a:srgbClr val="999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0" name="Block Arc 52"/>
          <p:cNvSpPr>
            <a:spLocks noChangeAspect="1"/>
          </p:cNvSpPr>
          <p:nvPr/>
        </p:nvSpPr>
        <p:spPr>
          <a:xfrm rot="10800000">
            <a:off x="5712967" y="2007243"/>
            <a:ext cx="1393269" cy="1445400"/>
          </a:xfrm>
          <a:prstGeom prst="blockArc">
            <a:avLst>
              <a:gd name="adj1" fmla="val 10800000"/>
              <a:gd name="adj2" fmla="val 0"/>
              <a:gd name="adj3" fmla="val 9694"/>
            </a:avLst>
          </a:prstGeom>
          <a:solidFill>
            <a:srgbClr val="698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1" name="Block Arc 54"/>
          <p:cNvSpPr>
            <a:spLocks noChangeAspect="1"/>
          </p:cNvSpPr>
          <p:nvPr/>
        </p:nvSpPr>
        <p:spPr>
          <a:xfrm>
            <a:off x="6869958" y="2007245"/>
            <a:ext cx="1393269" cy="1445400"/>
          </a:xfrm>
          <a:prstGeom prst="blockArc">
            <a:avLst>
              <a:gd name="adj1" fmla="val 10800000"/>
              <a:gd name="adj2" fmla="val 0"/>
              <a:gd name="adj3" fmla="val 9694"/>
            </a:avLst>
          </a:prstGeom>
          <a:solidFill>
            <a:srgbClr val="293C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2" name="Freeform 230"/>
          <p:cNvSpPr>
            <a:spLocks noEditPoints="1"/>
          </p:cNvSpPr>
          <p:nvPr/>
        </p:nvSpPr>
        <p:spPr bwMode="auto">
          <a:xfrm>
            <a:off x="5092674" y="2526913"/>
            <a:ext cx="343422" cy="344441"/>
          </a:xfrm>
          <a:custGeom>
            <a:avLst/>
            <a:gdLst>
              <a:gd name="T0" fmla="*/ 107 w 185"/>
              <a:gd name="T1" fmla="*/ 144 h 186"/>
              <a:gd name="T2" fmla="*/ 30 w 185"/>
              <a:gd name="T3" fmla="*/ 135 h 186"/>
              <a:gd name="T4" fmla="*/ 116 w 185"/>
              <a:gd name="T5" fmla="*/ 101 h 186"/>
              <a:gd name="T6" fmla="*/ 25 w 185"/>
              <a:gd name="T7" fmla="*/ 110 h 186"/>
              <a:gd name="T8" fmla="*/ 116 w 185"/>
              <a:gd name="T9" fmla="*/ 101 h 186"/>
              <a:gd name="T10" fmla="*/ 36 w 185"/>
              <a:gd name="T11" fmla="*/ 85 h 186"/>
              <a:gd name="T12" fmla="*/ 113 w 185"/>
              <a:gd name="T13" fmla="*/ 93 h 186"/>
              <a:gd name="T14" fmla="*/ 71 w 185"/>
              <a:gd name="T15" fmla="*/ 68 h 186"/>
              <a:gd name="T16" fmla="*/ 98 w 185"/>
              <a:gd name="T17" fmla="*/ 76 h 186"/>
              <a:gd name="T18" fmla="*/ 71 w 185"/>
              <a:gd name="T19" fmla="*/ 160 h 186"/>
              <a:gd name="T20" fmla="*/ 45 w 185"/>
              <a:gd name="T21" fmla="*/ 152 h 186"/>
              <a:gd name="T22" fmla="*/ 169 w 185"/>
              <a:gd name="T23" fmla="*/ 42 h 186"/>
              <a:gd name="T24" fmla="*/ 42 w 185"/>
              <a:gd name="T25" fmla="*/ 25 h 186"/>
              <a:gd name="T26" fmla="*/ 38 w 185"/>
              <a:gd name="T27" fmla="*/ 0 h 186"/>
              <a:gd name="T28" fmla="*/ 34 w 185"/>
              <a:gd name="T29" fmla="*/ 25 h 186"/>
              <a:gd name="T30" fmla="*/ 17 w 185"/>
              <a:gd name="T31" fmla="*/ 42 h 186"/>
              <a:gd name="T32" fmla="*/ 0 w 185"/>
              <a:gd name="T33" fmla="*/ 169 h 186"/>
              <a:gd name="T34" fmla="*/ 169 w 185"/>
              <a:gd name="T35" fmla="*/ 186 h 186"/>
              <a:gd name="T36" fmla="*/ 185 w 185"/>
              <a:gd name="T37" fmla="*/ 59 h 186"/>
              <a:gd name="T38" fmla="*/ 135 w 185"/>
              <a:gd name="T39" fmla="*/ 177 h 186"/>
              <a:gd name="T40" fmla="*/ 8 w 185"/>
              <a:gd name="T41" fmla="*/ 169 h 186"/>
              <a:gd name="T42" fmla="*/ 17 w 185"/>
              <a:gd name="T43" fmla="*/ 51 h 186"/>
              <a:gd name="T44" fmla="*/ 135 w 185"/>
              <a:gd name="T45" fmla="*/ 177 h 186"/>
              <a:gd name="T46" fmla="*/ 169 w 185"/>
              <a:gd name="T47" fmla="*/ 177 h 186"/>
              <a:gd name="T48" fmla="*/ 143 w 185"/>
              <a:gd name="T49" fmla="*/ 51 h 186"/>
              <a:gd name="T50" fmla="*/ 177 w 185"/>
              <a:gd name="T51" fmla="*/ 59 h 186"/>
              <a:gd name="T52" fmla="*/ 116 w 185"/>
              <a:gd name="T53" fmla="*/ 127 h 186"/>
              <a:gd name="T54" fmla="*/ 25 w 185"/>
              <a:gd name="T55" fmla="*/ 118 h 186"/>
              <a:gd name="T56" fmla="*/ 116 w 185"/>
              <a:gd name="T57" fmla="*/ 127 h 186"/>
              <a:gd name="T58" fmla="*/ 152 w 185"/>
              <a:gd name="T59" fmla="*/ 85 h 186"/>
              <a:gd name="T60" fmla="*/ 169 w 185"/>
              <a:gd name="T61" fmla="*/ 85 h 186"/>
              <a:gd name="T62" fmla="*/ 160 w 185"/>
              <a:gd name="T63" fmla="*/ 135 h 186"/>
              <a:gd name="T64" fmla="*/ 160 w 185"/>
              <a:gd name="T65" fmla="*/ 144 h 186"/>
              <a:gd name="T66" fmla="*/ 160 w 185"/>
              <a:gd name="T67" fmla="*/ 135 h 186"/>
              <a:gd name="T68" fmla="*/ 156 w 185"/>
              <a:gd name="T69" fmla="*/ 114 h 186"/>
              <a:gd name="T70" fmla="*/ 164 w 185"/>
              <a:gd name="T7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186">
                <a:moveTo>
                  <a:pt x="36" y="144"/>
                </a:moveTo>
                <a:cubicBezTo>
                  <a:pt x="107" y="144"/>
                  <a:pt x="107" y="144"/>
                  <a:pt x="107" y="144"/>
                </a:cubicBezTo>
                <a:cubicBezTo>
                  <a:pt x="109" y="141"/>
                  <a:pt x="111" y="138"/>
                  <a:pt x="113" y="135"/>
                </a:cubicBezTo>
                <a:cubicBezTo>
                  <a:pt x="30" y="135"/>
                  <a:pt x="30" y="135"/>
                  <a:pt x="30" y="135"/>
                </a:cubicBezTo>
                <a:cubicBezTo>
                  <a:pt x="32" y="138"/>
                  <a:pt x="34" y="141"/>
                  <a:pt x="36" y="144"/>
                </a:cubicBezTo>
                <a:close/>
                <a:moveTo>
                  <a:pt x="116" y="101"/>
                </a:moveTo>
                <a:cubicBezTo>
                  <a:pt x="27" y="101"/>
                  <a:pt x="27" y="101"/>
                  <a:pt x="27" y="101"/>
                </a:cubicBezTo>
                <a:cubicBezTo>
                  <a:pt x="26" y="104"/>
                  <a:pt x="26" y="107"/>
                  <a:pt x="25" y="110"/>
                </a:cubicBezTo>
                <a:cubicBezTo>
                  <a:pt x="118" y="110"/>
                  <a:pt x="118" y="110"/>
                  <a:pt x="118" y="110"/>
                </a:cubicBezTo>
                <a:cubicBezTo>
                  <a:pt x="117" y="107"/>
                  <a:pt x="117" y="104"/>
                  <a:pt x="116" y="101"/>
                </a:cubicBezTo>
                <a:close/>
                <a:moveTo>
                  <a:pt x="107" y="85"/>
                </a:moveTo>
                <a:cubicBezTo>
                  <a:pt x="36" y="85"/>
                  <a:pt x="36" y="85"/>
                  <a:pt x="36" y="85"/>
                </a:cubicBezTo>
                <a:cubicBezTo>
                  <a:pt x="34" y="87"/>
                  <a:pt x="32" y="90"/>
                  <a:pt x="30" y="93"/>
                </a:cubicBezTo>
                <a:cubicBezTo>
                  <a:pt x="113" y="93"/>
                  <a:pt x="113" y="93"/>
                  <a:pt x="113" y="93"/>
                </a:cubicBezTo>
                <a:cubicBezTo>
                  <a:pt x="111" y="90"/>
                  <a:pt x="109" y="87"/>
                  <a:pt x="107" y="85"/>
                </a:cubicBezTo>
                <a:close/>
                <a:moveTo>
                  <a:pt x="71" y="68"/>
                </a:moveTo>
                <a:cubicBezTo>
                  <a:pt x="62" y="68"/>
                  <a:pt x="53" y="71"/>
                  <a:pt x="45" y="76"/>
                </a:cubicBezTo>
                <a:cubicBezTo>
                  <a:pt x="98" y="76"/>
                  <a:pt x="98" y="76"/>
                  <a:pt x="98" y="76"/>
                </a:cubicBezTo>
                <a:cubicBezTo>
                  <a:pt x="90" y="71"/>
                  <a:pt x="81" y="68"/>
                  <a:pt x="71" y="68"/>
                </a:cubicBezTo>
                <a:close/>
                <a:moveTo>
                  <a:pt x="71" y="160"/>
                </a:moveTo>
                <a:cubicBezTo>
                  <a:pt x="81" y="160"/>
                  <a:pt x="90" y="157"/>
                  <a:pt x="98" y="152"/>
                </a:cubicBezTo>
                <a:cubicBezTo>
                  <a:pt x="45" y="152"/>
                  <a:pt x="45" y="152"/>
                  <a:pt x="45" y="152"/>
                </a:cubicBezTo>
                <a:cubicBezTo>
                  <a:pt x="53" y="157"/>
                  <a:pt x="62" y="160"/>
                  <a:pt x="71" y="160"/>
                </a:cubicBezTo>
                <a:close/>
                <a:moveTo>
                  <a:pt x="169" y="42"/>
                </a:moveTo>
                <a:cubicBezTo>
                  <a:pt x="42" y="42"/>
                  <a:pt x="42" y="42"/>
                  <a:pt x="42" y="42"/>
                </a:cubicBezTo>
                <a:cubicBezTo>
                  <a:pt x="42" y="25"/>
                  <a:pt x="42" y="25"/>
                  <a:pt x="42" y="25"/>
                </a:cubicBezTo>
                <a:cubicBezTo>
                  <a:pt x="47" y="23"/>
                  <a:pt x="50" y="18"/>
                  <a:pt x="50" y="13"/>
                </a:cubicBezTo>
                <a:cubicBezTo>
                  <a:pt x="50" y="6"/>
                  <a:pt x="45" y="0"/>
                  <a:pt x="38" y="0"/>
                </a:cubicBezTo>
                <a:cubicBezTo>
                  <a:pt x="31" y="0"/>
                  <a:pt x="25" y="6"/>
                  <a:pt x="25" y="13"/>
                </a:cubicBezTo>
                <a:cubicBezTo>
                  <a:pt x="25" y="18"/>
                  <a:pt x="29" y="23"/>
                  <a:pt x="34" y="25"/>
                </a:cubicBezTo>
                <a:cubicBezTo>
                  <a:pt x="34" y="42"/>
                  <a:pt x="34" y="42"/>
                  <a:pt x="34" y="42"/>
                </a:cubicBezTo>
                <a:cubicBezTo>
                  <a:pt x="17" y="42"/>
                  <a:pt x="17" y="42"/>
                  <a:pt x="17" y="42"/>
                </a:cubicBezTo>
                <a:cubicBezTo>
                  <a:pt x="7" y="42"/>
                  <a:pt x="0" y="50"/>
                  <a:pt x="0" y="59"/>
                </a:cubicBezTo>
                <a:cubicBezTo>
                  <a:pt x="0" y="169"/>
                  <a:pt x="0" y="169"/>
                  <a:pt x="0" y="169"/>
                </a:cubicBezTo>
                <a:cubicBezTo>
                  <a:pt x="0" y="178"/>
                  <a:pt x="7" y="186"/>
                  <a:pt x="17" y="186"/>
                </a:cubicBezTo>
                <a:cubicBezTo>
                  <a:pt x="169" y="186"/>
                  <a:pt x="169" y="186"/>
                  <a:pt x="169" y="186"/>
                </a:cubicBezTo>
                <a:cubicBezTo>
                  <a:pt x="178" y="186"/>
                  <a:pt x="185" y="178"/>
                  <a:pt x="185" y="169"/>
                </a:cubicBezTo>
                <a:cubicBezTo>
                  <a:pt x="185" y="59"/>
                  <a:pt x="185" y="59"/>
                  <a:pt x="185" y="59"/>
                </a:cubicBezTo>
                <a:cubicBezTo>
                  <a:pt x="185" y="50"/>
                  <a:pt x="178" y="42"/>
                  <a:pt x="169" y="42"/>
                </a:cubicBezTo>
                <a:close/>
                <a:moveTo>
                  <a:pt x="135" y="177"/>
                </a:moveTo>
                <a:cubicBezTo>
                  <a:pt x="17" y="177"/>
                  <a:pt x="17" y="177"/>
                  <a:pt x="17" y="177"/>
                </a:cubicBezTo>
                <a:cubicBezTo>
                  <a:pt x="12" y="177"/>
                  <a:pt x="8" y="174"/>
                  <a:pt x="8" y="169"/>
                </a:cubicBezTo>
                <a:cubicBezTo>
                  <a:pt x="8" y="59"/>
                  <a:pt x="8" y="59"/>
                  <a:pt x="8" y="59"/>
                </a:cubicBezTo>
                <a:cubicBezTo>
                  <a:pt x="8" y="55"/>
                  <a:pt x="12" y="51"/>
                  <a:pt x="17" y="51"/>
                </a:cubicBezTo>
                <a:cubicBezTo>
                  <a:pt x="135" y="51"/>
                  <a:pt x="135" y="51"/>
                  <a:pt x="135" y="51"/>
                </a:cubicBezTo>
                <a:lnTo>
                  <a:pt x="135" y="177"/>
                </a:lnTo>
                <a:close/>
                <a:moveTo>
                  <a:pt x="177" y="169"/>
                </a:moveTo>
                <a:cubicBezTo>
                  <a:pt x="177" y="174"/>
                  <a:pt x="173" y="177"/>
                  <a:pt x="169" y="177"/>
                </a:cubicBezTo>
                <a:cubicBezTo>
                  <a:pt x="143" y="177"/>
                  <a:pt x="143" y="177"/>
                  <a:pt x="143" y="177"/>
                </a:cubicBezTo>
                <a:cubicBezTo>
                  <a:pt x="143" y="51"/>
                  <a:pt x="143" y="51"/>
                  <a:pt x="143" y="51"/>
                </a:cubicBezTo>
                <a:cubicBezTo>
                  <a:pt x="169" y="51"/>
                  <a:pt x="169" y="51"/>
                  <a:pt x="169" y="51"/>
                </a:cubicBezTo>
                <a:cubicBezTo>
                  <a:pt x="173" y="51"/>
                  <a:pt x="177" y="55"/>
                  <a:pt x="177" y="59"/>
                </a:cubicBezTo>
                <a:lnTo>
                  <a:pt x="177" y="169"/>
                </a:lnTo>
                <a:close/>
                <a:moveTo>
                  <a:pt x="116" y="127"/>
                </a:moveTo>
                <a:cubicBezTo>
                  <a:pt x="117" y="124"/>
                  <a:pt x="117" y="121"/>
                  <a:pt x="118" y="118"/>
                </a:cubicBezTo>
                <a:cubicBezTo>
                  <a:pt x="25" y="118"/>
                  <a:pt x="25" y="118"/>
                  <a:pt x="25" y="118"/>
                </a:cubicBezTo>
                <a:cubicBezTo>
                  <a:pt x="26" y="121"/>
                  <a:pt x="26" y="124"/>
                  <a:pt x="27" y="127"/>
                </a:cubicBezTo>
                <a:lnTo>
                  <a:pt x="116" y="127"/>
                </a:lnTo>
                <a:close/>
                <a:moveTo>
                  <a:pt x="160" y="76"/>
                </a:moveTo>
                <a:cubicBezTo>
                  <a:pt x="155" y="76"/>
                  <a:pt x="152" y="80"/>
                  <a:pt x="152" y="85"/>
                </a:cubicBezTo>
                <a:cubicBezTo>
                  <a:pt x="152" y="89"/>
                  <a:pt x="155" y="93"/>
                  <a:pt x="160" y="93"/>
                </a:cubicBezTo>
                <a:cubicBezTo>
                  <a:pt x="165" y="93"/>
                  <a:pt x="169" y="89"/>
                  <a:pt x="169" y="85"/>
                </a:cubicBezTo>
                <a:cubicBezTo>
                  <a:pt x="169" y="80"/>
                  <a:pt x="165" y="76"/>
                  <a:pt x="160" y="76"/>
                </a:cubicBezTo>
                <a:close/>
                <a:moveTo>
                  <a:pt x="160" y="135"/>
                </a:moveTo>
                <a:cubicBezTo>
                  <a:pt x="158" y="135"/>
                  <a:pt x="156" y="137"/>
                  <a:pt x="156" y="139"/>
                </a:cubicBezTo>
                <a:cubicBezTo>
                  <a:pt x="156" y="142"/>
                  <a:pt x="158" y="144"/>
                  <a:pt x="160" y="144"/>
                </a:cubicBezTo>
                <a:cubicBezTo>
                  <a:pt x="162" y="144"/>
                  <a:pt x="164" y="142"/>
                  <a:pt x="164" y="139"/>
                </a:cubicBezTo>
                <a:cubicBezTo>
                  <a:pt x="164" y="137"/>
                  <a:pt x="162" y="135"/>
                  <a:pt x="160" y="135"/>
                </a:cubicBezTo>
                <a:close/>
                <a:moveTo>
                  <a:pt x="160" y="110"/>
                </a:moveTo>
                <a:cubicBezTo>
                  <a:pt x="158" y="110"/>
                  <a:pt x="156" y="112"/>
                  <a:pt x="156" y="114"/>
                </a:cubicBezTo>
                <a:cubicBezTo>
                  <a:pt x="156" y="116"/>
                  <a:pt x="158" y="118"/>
                  <a:pt x="160" y="118"/>
                </a:cubicBezTo>
                <a:cubicBezTo>
                  <a:pt x="162" y="118"/>
                  <a:pt x="164" y="116"/>
                  <a:pt x="164" y="114"/>
                </a:cubicBezTo>
                <a:cubicBezTo>
                  <a:pt x="164" y="112"/>
                  <a:pt x="162" y="110"/>
                  <a:pt x="160" y="11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Freeform 218"/>
          <p:cNvSpPr>
            <a:spLocks noEditPoints="1"/>
          </p:cNvSpPr>
          <p:nvPr/>
        </p:nvSpPr>
        <p:spPr bwMode="auto">
          <a:xfrm>
            <a:off x="6239484" y="2526914"/>
            <a:ext cx="348740" cy="347708"/>
          </a:xfrm>
          <a:custGeom>
            <a:avLst/>
            <a:gdLst>
              <a:gd name="T0" fmla="*/ 122 w 186"/>
              <a:gd name="T1" fmla="*/ 160 h 185"/>
              <a:gd name="T2" fmla="*/ 122 w 186"/>
              <a:gd name="T3" fmla="*/ 152 h 185"/>
              <a:gd name="T4" fmla="*/ 59 w 186"/>
              <a:gd name="T5" fmla="*/ 156 h 185"/>
              <a:gd name="T6" fmla="*/ 63 w 186"/>
              <a:gd name="T7" fmla="*/ 143 h 185"/>
              <a:gd name="T8" fmla="*/ 110 w 186"/>
              <a:gd name="T9" fmla="*/ 139 h 185"/>
              <a:gd name="T10" fmla="*/ 63 w 186"/>
              <a:gd name="T11" fmla="*/ 135 h 185"/>
              <a:gd name="T12" fmla="*/ 63 w 186"/>
              <a:gd name="T13" fmla="*/ 143 h 185"/>
              <a:gd name="T14" fmla="*/ 152 w 186"/>
              <a:gd name="T15" fmla="*/ 50 h 185"/>
              <a:gd name="T16" fmla="*/ 143 w 186"/>
              <a:gd name="T17" fmla="*/ 0 h 185"/>
              <a:gd name="T18" fmla="*/ 34 w 186"/>
              <a:gd name="T19" fmla="*/ 8 h 185"/>
              <a:gd name="T20" fmla="*/ 25 w 186"/>
              <a:gd name="T21" fmla="*/ 50 h 185"/>
              <a:gd name="T22" fmla="*/ 0 w 186"/>
              <a:gd name="T23" fmla="*/ 143 h 185"/>
              <a:gd name="T24" fmla="*/ 34 w 186"/>
              <a:gd name="T25" fmla="*/ 169 h 185"/>
              <a:gd name="T26" fmla="*/ 42 w 186"/>
              <a:gd name="T27" fmla="*/ 185 h 185"/>
              <a:gd name="T28" fmla="*/ 152 w 186"/>
              <a:gd name="T29" fmla="*/ 177 h 185"/>
              <a:gd name="T30" fmla="*/ 160 w 186"/>
              <a:gd name="T31" fmla="*/ 169 h 185"/>
              <a:gd name="T32" fmla="*/ 186 w 186"/>
              <a:gd name="T33" fmla="*/ 76 h 185"/>
              <a:gd name="T34" fmla="*/ 42 w 186"/>
              <a:gd name="T35" fmla="*/ 8 h 185"/>
              <a:gd name="T36" fmla="*/ 143 w 186"/>
              <a:gd name="T37" fmla="*/ 50 h 185"/>
              <a:gd name="T38" fmla="*/ 42 w 186"/>
              <a:gd name="T39" fmla="*/ 8 h 185"/>
              <a:gd name="T40" fmla="*/ 42 w 186"/>
              <a:gd name="T41" fmla="*/ 177 h 185"/>
              <a:gd name="T42" fmla="*/ 143 w 186"/>
              <a:gd name="T43" fmla="*/ 126 h 185"/>
              <a:gd name="T44" fmla="*/ 177 w 186"/>
              <a:gd name="T45" fmla="*/ 143 h 185"/>
              <a:gd name="T46" fmla="*/ 152 w 186"/>
              <a:gd name="T47" fmla="*/ 160 h 185"/>
              <a:gd name="T48" fmla="*/ 143 w 186"/>
              <a:gd name="T49" fmla="*/ 118 h 185"/>
              <a:gd name="T50" fmla="*/ 34 w 186"/>
              <a:gd name="T51" fmla="*/ 126 h 185"/>
              <a:gd name="T52" fmla="*/ 25 w 186"/>
              <a:gd name="T53" fmla="*/ 160 h 185"/>
              <a:gd name="T54" fmla="*/ 8 w 186"/>
              <a:gd name="T55" fmla="*/ 76 h 185"/>
              <a:gd name="T56" fmla="*/ 160 w 186"/>
              <a:gd name="T57" fmla="*/ 59 h 185"/>
              <a:gd name="T58" fmla="*/ 177 w 186"/>
              <a:gd name="T59" fmla="*/ 143 h 185"/>
              <a:gd name="T60" fmla="*/ 143 w 186"/>
              <a:gd name="T61" fmla="*/ 84 h 185"/>
              <a:gd name="T62" fmla="*/ 160 w 186"/>
              <a:gd name="T63" fmla="*/ 84 h 185"/>
              <a:gd name="T64" fmla="*/ 127 w 186"/>
              <a:gd name="T65" fmla="*/ 76 h 185"/>
              <a:gd name="T66" fmla="*/ 127 w 186"/>
              <a:gd name="T67" fmla="*/ 93 h 185"/>
              <a:gd name="T68" fmla="*/ 127 w 186"/>
              <a:gd name="T69"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85">
                <a:moveTo>
                  <a:pt x="63" y="160"/>
                </a:moveTo>
                <a:cubicBezTo>
                  <a:pt x="122" y="160"/>
                  <a:pt x="122" y="160"/>
                  <a:pt x="122" y="160"/>
                </a:cubicBezTo>
                <a:cubicBezTo>
                  <a:pt x="125" y="160"/>
                  <a:pt x="127" y="158"/>
                  <a:pt x="127" y="156"/>
                </a:cubicBezTo>
                <a:cubicBezTo>
                  <a:pt x="127" y="154"/>
                  <a:pt x="125" y="152"/>
                  <a:pt x="122" y="152"/>
                </a:cubicBezTo>
                <a:cubicBezTo>
                  <a:pt x="63" y="152"/>
                  <a:pt x="63" y="152"/>
                  <a:pt x="63" y="152"/>
                </a:cubicBezTo>
                <a:cubicBezTo>
                  <a:pt x="61" y="152"/>
                  <a:pt x="59" y="154"/>
                  <a:pt x="59" y="156"/>
                </a:cubicBezTo>
                <a:cubicBezTo>
                  <a:pt x="59" y="158"/>
                  <a:pt x="61" y="160"/>
                  <a:pt x="63" y="160"/>
                </a:cubicBezTo>
                <a:close/>
                <a:moveTo>
                  <a:pt x="63" y="143"/>
                </a:moveTo>
                <a:cubicBezTo>
                  <a:pt x="106" y="143"/>
                  <a:pt x="106" y="143"/>
                  <a:pt x="106" y="143"/>
                </a:cubicBezTo>
                <a:cubicBezTo>
                  <a:pt x="108" y="143"/>
                  <a:pt x="110" y="141"/>
                  <a:pt x="110" y="139"/>
                </a:cubicBezTo>
                <a:cubicBezTo>
                  <a:pt x="110" y="137"/>
                  <a:pt x="108" y="135"/>
                  <a:pt x="106" y="135"/>
                </a:cubicBezTo>
                <a:cubicBezTo>
                  <a:pt x="63" y="135"/>
                  <a:pt x="63" y="135"/>
                  <a:pt x="63" y="135"/>
                </a:cubicBezTo>
                <a:cubicBezTo>
                  <a:pt x="61" y="135"/>
                  <a:pt x="59" y="137"/>
                  <a:pt x="59" y="139"/>
                </a:cubicBezTo>
                <a:cubicBezTo>
                  <a:pt x="59" y="141"/>
                  <a:pt x="61" y="143"/>
                  <a:pt x="63" y="143"/>
                </a:cubicBezTo>
                <a:close/>
                <a:moveTo>
                  <a:pt x="160" y="50"/>
                </a:moveTo>
                <a:cubicBezTo>
                  <a:pt x="152" y="50"/>
                  <a:pt x="152" y="50"/>
                  <a:pt x="152" y="50"/>
                </a:cubicBezTo>
                <a:cubicBezTo>
                  <a:pt x="152" y="8"/>
                  <a:pt x="152" y="8"/>
                  <a:pt x="152" y="8"/>
                </a:cubicBezTo>
                <a:cubicBezTo>
                  <a:pt x="152" y="4"/>
                  <a:pt x="148" y="0"/>
                  <a:pt x="143" y="0"/>
                </a:cubicBezTo>
                <a:cubicBezTo>
                  <a:pt x="42" y="0"/>
                  <a:pt x="42" y="0"/>
                  <a:pt x="42" y="0"/>
                </a:cubicBezTo>
                <a:cubicBezTo>
                  <a:pt x="38" y="0"/>
                  <a:pt x="34" y="4"/>
                  <a:pt x="34" y="8"/>
                </a:cubicBezTo>
                <a:cubicBezTo>
                  <a:pt x="34" y="50"/>
                  <a:pt x="34" y="50"/>
                  <a:pt x="34" y="50"/>
                </a:cubicBezTo>
                <a:cubicBezTo>
                  <a:pt x="25" y="50"/>
                  <a:pt x="25" y="50"/>
                  <a:pt x="25" y="50"/>
                </a:cubicBezTo>
                <a:cubicBezTo>
                  <a:pt x="11" y="50"/>
                  <a:pt x="0" y="62"/>
                  <a:pt x="0" y="76"/>
                </a:cubicBezTo>
                <a:cubicBezTo>
                  <a:pt x="0" y="143"/>
                  <a:pt x="0" y="143"/>
                  <a:pt x="0" y="143"/>
                </a:cubicBezTo>
                <a:cubicBezTo>
                  <a:pt x="0" y="157"/>
                  <a:pt x="11" y="169"/>
                  <a:pt x="25" y="169"/>
                </a:cubicBezTo>
                <a:cubicBezTo>
                  <a:pt x="34" y="169"/>
                  <a:pt x="34" y="169"/>
                  <a:pt x="34" y="169"/>
                </a:cubicBezTo>
                <a:cubicBezTo>
                  <a:pt x="34" y="177"/>
                  <a:pt x="34" y="177"/>
                  <a:pt x="34" y="177"/>
                </a:cubicBezTo>
                <a:cubicBezTo>
                  <a:pt x="34" y="182"/>
                  <a:pt x="38" y="185"/>
                  <a:pt x="42" y="185"/>
                </a:cubicBezTo>
                <a:cubicBezTo>
                  <a:pt x="143" y="185"/>
                  <a:pt x="143" y="185"/>
                  <a:pt x="143" y="185"/>
                </a:cubicBezTo>
                <a:cubicBezTo>
                  <a:pt x="148" y="185"/>
                  <a:pt x="152" y="182"/>
                  <a:pt x="152" y="177"/>
                </a:cubicBezTo>
                <a:cubicBezTo>
                  <a:pt x="152" y="169"/>
                  <a:pt x="152" y="169"/>
                  <a:pt x="152" y="169"/>
                </a:cubicBezTo>
                <a:cubicBezTo>
                  <a:pt x="160" y="169"/>
                  <a:pt x="160" y="169"/>
                  <a:pt x="160" y="169"/>
                </a:cubicBezTo>
                <a:cubicBezTo>
                  <a:pt x="174" y="169"/>
                  <a:pt x="186" y="157"/>
                  <a:pt x="186" y="143"/>
                </a:cubicBezTo>
                <a:cubicBezTo>
                  <a:pt x="186" y="76"/>
                  <a:pt x="186" y="76"/>
                  <a:pt x="186" y="76"/>
                </a:cubicBezTo>
                <a:cubicBezTo>
                  <a:pt x="186" y="62"/>
                  <a:pt x="174" y="50"/>
                  <a:pt x="160" y="50"/>
                </a:cubicBezTo>
                <a:close/>
                <a:moveTo>
                  <a:pt x="42" y="8"/>
                </a:moveTo>
                <a:cubicBezTo>
                  <a:pt x="143" y="8"/>
                  <a:pt x="143" y="8"/>
                  <a:pt x="143" y="8"/>
                </a:cubicBezTo>
                <a:cubicBezTo>
                  <a:pt x="143" y="50"/>
                  <a:pt x="143" y="50"/>
                  <a:pt x="143" y="50"/>
                </a:cubicBezTo>
                <a:cubicBezTo>
                  <a:pt x="42" y="50"/>
                  <a:pt x="42" y="50"/>
                  <a:pt x="42" y="50"/>
                </a:cubicBezTo>
                <a:lnTo>
                  <a:pt x="42" y="8"/>
                </a:lnTo>
                <a:close/>
                <a:moveTo>
                  <a:pt x="143" y="177"/>
                </a:moveTo>
                <a:cubicBezTo>
                  <a:pt x="42" y="177"/>
                  <a:pt x="42" y="177"/>
                  <a:pt x="42" y="177"/>
                </a:cubicBezTo>
                <a:cubicBezTo>
                  <a:pt x="42" y="126"/>
                  <a:pt x="42" y="126"/>
                  <a:pt x="42" y="126"/>
                </a:cubicBezTo>
                <a:cubicBezTo>
                  <a:pt x="143" y="126"/>
                  <a:pt x="143" y="126"/>
                  <a:pt x="143" y="126"/>
                </a:cubicBezTo>
                <a:lnTo>
                  <a:pt x="143" y="177"/>
                </a:lnTo>
                <a:close/>
                <a:moveTo>
                  <a:pt x="177" y="143"/>
                </a:moveTo>
                <a:cubicBezTo>
                  <a:pt x="177" y="153"/>
                  <a:pt x="170" y="160"/>
                  <a:pt x="160" y="160"/>
                </a:cubicBezTo>
                <a:cubicBezTo>
                  <a:pt x="152" y="160"/>
                  <a:pt x="152" y="160"/>
                  <a:pt x="152" y="160"/>
                </a:cubicBezTo>
                <a:cubicBezTo>
                  <a:pt x="152" y="126"/>
                  <a:pt x="152" y="126"/>
                  <a:pt x="152" y="126"/>
                </a:cubicBezTo>
                <a:cubicBezTo>
                  <a:pt x="152" y="122"/>
                  <a:pt x="148" y="118"/>
                  <a:pt x="143" y="118"/>
                </a:cubicBezTo>
                <a:cubicBezTo>
                  <a:pt x="42" y="118"/>
                  <a:pt x="42" y="118"/>
                  <a:pt x="42" y="118"/>
                </a:cubicBezTo>
                <a:cubicBezTo>
                  <a:pt x="38" y="118"/>
                  <a:pt x="34" y="122"/>
                  <a:pt x="34" y="126"/>
                </a:cubicBezTo>
                <a:cubicBezTo>
                  <a:pt x="34" y="160"/>
                  <a:pt x="34" y="160"/>
                  <a:pt x="34" y="160"/>
                </a:cubicBezTo>
                <a:cubicBezTo>
                  <a:pt x="25" y="160"/>
                  <a:pt x="25" y="160"/>
                  <a:pt x="25" y="160"/>
                </a:cubicBezTo>
                <a:cubicBezTo>
                  <a:pt x="16" y="160"/>
                  <a:pt x="8" y="153"/>
                  <a:pt x="8" y="143"/>
                </a:cubicBezTo>
                <a:cubicBezTo>
                  <a:pt x="8" y="76"/>
                  <a:pt x="8" y="76"/>
                  <a:pt x="8" y="76"/>
                </a:cubicBezTo>
                <a:cubicBezTo>
                  <a:pt x="8" y="66"/>
                  <a:pt x="16" y="59"/>
                  <a:pt x="25" y="59"/>
                </a:cubicBezTo>
                <a:cubicBezTo>
                  <a:pt x="160" y="59"/>
                  <a:pt x="160" y="59"/>
                  <a:pt x="160" y="59"/>
                </a:cubicBezTo>
                <a:cubicBezTo>
                  <a:pt x="170" y="59"/>
                  <a:pt x="177" y="66"/>
                  <a:pt x="177" y="76"/>
                </a:cubicBezTo>
                <a:lnTo>
                  <a:pt x="177" y="143"/>
                </a:lnTo>
                <a:close/>
                <a:moveTo>
                  <a:pt x="152" y="76"/>
                </a:moveTo>
                <a:cubicBezTo>
                  <a:pt x="147" y="76"/>
                  <a:pt x="143" y="79"/>
                  <a:pt x="143" y="84"/>
                </a:cubicBezTo>
                <a:cubicBezTo>
                  <a:pt x="143" y="89"/>
                  <a:pt x="147" y="93"/>
                  <a:pt x="152" y="93"/>
                </a:cubicBezTo>
                <a:cubicBezTo>
                  <a:pt x="157" y="93"/>
                  <a:pt x="160" y="89"/>
                  <a:pt x="160" y="84"/>
                </a:cubicBezTo>
                <a:cubicBezTo>
                  <a:pt x="160" y="79"/>
                  <a:pt x="157" y="76"/>
                  <a:pt x="152" y="76"/>
                </a:cubicBezTo>
                <a:close/>
                <a:moveTo>
                  <a:pt x="127" y="76"/>
                </a:moveTo>
                <a:cubicBezTo>
                  <a:pt x="122" y="76"/>
                  <a:pt x="118" y="79"/>
                  <a:pt x="118" y="84"/>
                </a:cubicBezTo>
                <a:cubicBezTo>
                  <a:pt x="118" y="89"/>
                  <a:pt x="122" y="93"/>
                  <a:pt x="127" y="93"/>
                </a:cubicBezTo>
                <a:cubicBezTo>
                  <a:pt x="131" y="93"/>
                  <a:pt x="135" y="89"/>
                  <a:pt x="135" y="84"/>
                </a:cubicBezTo>
                <a:cubicBezTo>
                  <a:pt x="135" y="79"/>
                  <a:pt x="131" y="76"/>
                  <a:pt x="127" y="7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Freeform 217"/>
          <p:cNvSpPr>
            <a:spLocks noEditPoints="1"/>
          </p:cNvSpPr>
          <p:nvPr/>
        </p:nvSpPr>
        <p:spPr bwMode="auto">
          <a:xfrm>
            <a:off x="7426900" y="2526914"/>
            <a:ext cx="344440" cy="344440"/>
          </a:xfrm>
          <a:custGeom>
            <a:avLst/>
            <a:gdLst>
              <a:gd name="T0" fmla="*/ 92 w 185"/>
              <a:gd name="T1" fmla="*/ 42 h 185"/>
              <a:gd name="T2" fmla="*/ 92 w 185"/>
              <a:gd name="T3" fmla="*/ 34 h 185"/>
              <a:gd name="T4" fmla="*/ 92 w 185"/>
              <a:gd name="T5" fmla="*/ 8 h 185"/>
              <a:gd name="T6" fmla="*/ 120 w 185"/>
              <a:gd name="T7" fmla="*/ 12 h 185"/>
              <a:gd name="T8" fmla="*/ 64 w 185"/>
              <a:gd name="T9" fmla="*/ 13 h 185"/>
              <a:gd name="T10" fmla="*/ 92 w 185"/>
              <a:gd name="T11" fmla="*/ 8 h 185"/>
              <a:gd name="T12" fmla="*/ 109 w 185"/>
              <a:gd name="T13" fmla="*/ 24 h 185"/>
              <a:gd name="T14" fmla="*/ 76 w 185"/>
              <a:gd name="T15" fmla="*/ 25 h 185"/>
              <a:gd name="T16" fmla="*/ 92 w 185"/>
              <a:gd name="T17" fmla="*/ 25 h 185"/>
              <a:gd name="T18" fmla="*/ 55 w 185"/>
              <a:gd name="T19" fmla="*/ 169 h 185"/>
              <a:gd name="T20" fmla="*/ 101 w 185"/>
              <a:gd name="T21" fmla="*/ 164 h 185"/>
              <a:gd name="T22" fmla="*/ 55 w 185"/>
              <a:gd name="T23" fmla="*/ 160 h 185"/>
              <a:gd name="T24" fmla="*/ 55 w 185"/>
              <a:gd name="T25" fmla="*/ 169 h 185"/>
              <a:gd name="T26" fmla="*/ 185 w 185"/>
              <a:gd name="T27" fmla="*/ 146 h 185"/>
              <a:gd name="T28" fmla="*/ 168 w 185"/>
              <a:gd name="T29" fmla="*/ 87 h 185"/>
              <a:gd name="T30" fmla="*/ 164 w 185"/>
              <a:gd name="T31" fmla="*/ 84 h 185"/>
              <a:gd name="T32" fmla="*/ 156 w 185"/>
              <a:gd name="T33" fmla="*/ 34 h 185"/>
              <a:gd name="T34" fmla="*/ 147 w 185"/>
              <a:gd name="T35" fmla="*/ 34 h 185"/>
              <a:gd name="T36" fmla="*/ 38 w 185"/>
              <a:gd name="T37" fmla="*/ 84 h 185"/>
              <a:gd name="T38" fmla="*/ 33 w 185"/>
              <a:gd name="T39" fmla="*/ 29 h 185"/>
              <a:gd name="T40" fmla="*/ 29 w 185"/>
              <a:gd name="T41" fmla="*/ 84 h 185"/>
              <a:gd name="T42" fmla="*/ 17 w 185"/>
              <a:gd name="T43" fmla="*/ 87 h 185"/>
              <a:gd name="T44" fmla="*/ 0 w 185"/>
              <a:gd name="T45" fmla="*/ 146 h 185"/>
              <a:gd name="T46" fmla="*/ 0 w 185"/>
              <a:gd name="T47" fmla="*/ 147 h 185"/>
              <a:gd name="T48" fmla="*/ 0 w 185"/>
              <a:gd name="T49" fmla="*/ 156 h 185"/>
              <a:gd name="T50" fmla="*/ 0 w 185"/>
              <a:gd name="T51" fmla="*/ 169 h 185"/>
              <a:gd name="T52" fmla="*/ 168 w 185"/>
              <a:gd name="T53" fmla="*/ 185 h 185"/>
              <a:gd name="T54" fmla="*/ 185 w 185"/>
              <a:gd name="T55" fmla="*/ 160 h 185"/>
              <a:gd name="T56" fmla="*/ 185 w 185"/>
              <a:gd name="T57" fmla="*/ 156 h 185"/>
              <a:gd name="T58" fmla="*/ 24 w 185"/>
              <a:gd name="T59" fmla="*/ 93 h 185"/>
              <a:gd name="T60" fmla="*/ 176 w 185"/>
              <a:gd name="T61" fmla="*/ 143 h 185"/>
              <a:gd name="T62" fmla="*/ 24 w 185"/>
              <a:gd name="T63" fmla="*/ 93 h 185"/>
              <a:gd name="T64" fmla="*/ 168 w 185"/>
              <a:gd name="T65" fmla="*/ 177 h 185"/>
              <a:gd name="T66" fmla="*/ 8 w 185"/>
              <a:gd name="T67" fmla="*/ 169 h 185"/>
              <a:gd name="T68" fmla="*/ 177 w 185"/>
              <a:gd name="T69" fmla="*/ 152 h 185"/>
              <a:gd name="T70" fmla="*/ 21 w 185"/>
              <a:gd name="T71" fmla="*/ 169 h 185"/>
              <a:gd name="T72" fmla="*/ 21 w 185"/>
              <a:gd name="T73" fmla="*/ 160 h 185"/>
              <a:gd name="T74" fmla="*/ 21 w 185"/>
              <a:gd name="T75" fmla="*/ 169 h 185"/>
              <a:gd name="T76" fmla="*/ 42 w 185"/>
              <a:gd name="T77" fmla="*/ 164 h 185"/>
              <a:gd name="T78" fmla="*/ 33 w 185"/>
              <a:gd name="T79" fmla="*/ 16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5">
                <a:moveTo>
                  <a:pt x="88" y="38"/>
                </a:moveTo>
                <a:cubicBezTo>
                  <a:pt x="88" y="40"/>
                  <a:pt x="90" y="42"/>
                  <a:pt x="92" y="42"/>
                </a:cubicBezTo>
                <a:cubicBezTo>
                  <a:pt x="95" y="42"/>
                  <a:pt x="97" y="40"/>
                  <a:pt x="97" y="38"/>
                </a:cubicBezTo>
                <a:cubicBezTo>
                  <a:pt x="97" y="35"/>
                  <a:pt x="95" y="34"/>
                  <a:pt x="92" y="34"/>
                </a:cubicBezTo>
                <a:cubicBezTo>
                  <a:pt x="90" y="34"/>
                  <a:pt x="88" y="35"/>
                  <a:pt x="88" y="38"/>
                </a:cubicBezTo>
                <a:close/>
                <a:moveTo>
                  <a:pt x="92" y="8"/>
                </a:moveTo>
                <a:cubicBezTo>
                  <a:pt x="101" y="8"/>
                  <a:pt x="109" y="12"/>
                  <a:pt x="114" y="18"/>
                </a:cubicBezTo>
                <a:cubicBezTo>
                  <a:pt x="120" y="12"/>
                  <a:pt x="120" y="12"/>
                  <a:pt x="120" y="12"/>
                </a:cubicBezTo>
                <a:cubicBezTo>
                  <a:pt x="113" y="4"/>
                  <a:pt x="103" y="0"/>
                  <a:pt x="92" y="0"/>
                </a:cubicBezTo>
                <a:cubicBezTo>
                  <a:pt x="81" y="0"/>
                  <a:pt x="71" y="5"/>
                  <a:pt x="64" y="13"/>
                </a:cubicBezTo>
                <a:cubicBezTo>
                  <a:pt x="70" y="19"/>
                  <a:pt x="70" y="19"/>
                  <a:pt x="70" y="19"/>
                </a:cubicBezTo>
                <a:cubicBezTo>
                  <a:pt x="75" y="12"/>
                  <a:pt x="83" y="8"/>
                  <a:pt x="92" y="8"/>
                </a:cubicBezTo>
                <a:close/>
                <a:moveTo>
                  <a:pt x="103" y="30"/>
                </a:moveTo>
                <a:cubicBezTo>
                  <a:pt x="109" y="24"/>
                  <a:pt x="109" y="24"/>
                  <a:pt x="109" y="24"/>
                </a:cubicBezTo>
                <a:cubicBezTo>
                  <a:pt x="105" y="20"/>
                  <a:pt x="99" y="17"/>
                  <a:pt x="92" y="17"/>
                </a:cubicBezTo>
                <a:cubicBezTo>
                  <a:pt x="86" y="17"/>
                  <a:pt x="80" y="20"/>
                  <a:pt x="76" y="25"/>
                </a:cubicBezTo>
                <a:cubicBezTo>
                  <a:pt x="82" y="31"/>
                  <a:pt x="82" y="31"/>
                  <a:pt x="82" y="31"/>
                </a:cubicBezTo>
                <a:cubicBezTo>
                  <a:pt x="84" y="28"/>
                  <a:pt x="88" y="25"/>
                  <a:pt x="92" y="25"/>
                </a:cubicBezTo>
                <a:cubicBezTo>
                  <a:pt x="97" y="25"/>
                  <a:pt x="101" y="27"/>
                  <a:pt x="103" y="30"/>
                </a:cubicBezTo>
                <a:close/>
                <a:moveTo>
                  <a:pt x="55" y="169"/>
                </a:moveTo>
                <a:cubicBezTo>
                  <a:pt x="97" y="169"/>
                  <a:pt x="97" y="169"/>
                  <a:pt x="97" y="169"/>
                </a:cubicBezTo>
                <a:cubicBezTo>
                  <a:pt x="99" y="169"/>
                  <a:pt x="101" y="167"/>
                  <a:pt x="101" y="164"/>
                </a:cubicBezTo>
                <a:cubicBezTo>
                  <a:pt x="101" y="162"/>
                  <a:pt x="99" y="160"/>
                  <a:pt x="97" y="160"/>
                </a:cubicBezTo>
                <a:cubicBezTo>
                  <a:pt x="55" y="160"/>
                  <a:pt x="55" y="160"/>
                  <a:pt x="55" y="160"/>
                </a:cubicBezTo>
                <a:cubicBezTo>
                  <a:pt x="52" y="160"/>
                  <a:pt x="50" y="162"/>
                  <a:pt x="50" y="164"/>
                </a:cubicBezTo>
                <a:cubicBezTo>
                  <a:pt x="50" y="167"/>
                  <a:pt x="52" y="169"/>
                  <a:pt x="55" y="169"/>
                </a:cubicBezTo>
                <a:close/>
                <a:moveTo>
                  <a:pt x="185" y="147"/>
                </a:moveTo>
                <a:cubicBezTo>
                  <a:pt x="185" y="147"/>
                  <a:pt x="185" y="146"/>
                  <a:pt x="185" y="146"/>
                </a:cubicBezTo>
                <a:cubicBezTo>
                  <a:pt x="185" y="146"/>
                  <a:pt x="185" y="146"/>
                  <a:pt x="185" y="146"/>
                </a:cubicBezTo>
                <a:cubicBezTo>
                  <a:pt x="168" y="87"/>
                  <a:pt x="168" y="87"/>
                  <a:pt x="168" y="87"/>
                </a:cubicBezTo>
                <a:cubicBezTo>
                  <a:pt x="168" y="87"/>
                  <a:pt x="168" y="87"/>
                  <a:pt x="168" y="87"/>
                </a:cubicBezTo>
                <a:cubicBezTo>
                  <a:pt x="167" y="85"/>
                  <a:pt x="166" y="84"/>
                  <a:pt x="164" y="84"/>
                </a:cubicBezTo>
                <a:cubicBezTo>
                  <a:pt x="156" y="84"/>
                  <a:pt x="156" y="84"/>
                  <a:pt x="156" y="84"/>
                </a:cubicBezTo>
                <a:cubicBezTo>
                  <a:pt x="156" y="34"/>
                  <a:pt x="156" y="34"/>
                  <a:pt x="156" y="34"/>
                </a:cubicBezTo>
                <a:cubicBezTo>
                  <a:pt x="156" y="31"/>
                  <a:pt x="154" y="29"/>
                  <a:pt x="152" y="29"/>
                </a:cubicBezTo>
                <a:cubicBezTo>
                  <a:pt x="149" y="29"/>
                  <a:pt x="147" y="31"/>
                  <a:pt x="147" y="34"/>
                </a:cubicBezTo>
                <a:cubicBezTo>
                  <a:pt x="147" y="84"/>
                  <a:pt x="147" y="84"/>
                  <a:pt x="147" y="84"/>
                </a:cubicBezTo>
                <a:cubicBezTo>
                  <a:pt x="38" y="84"/>
                  <a:pt x="38" y="84"/>
                  <a:pt x="38" y="84"/>
                </a:cubicBezTo>
                <a:cubicBezTo>
                  <a:pt x="38" y="34"/>
                  <a:pt x="38" y="34"/>
                  <a:pt x="38" y="34"/>
                </a:cubicBezTo>
                <a:cubicBezTo>
                  <a:pt x="38" y="31"/>
                  <a:pt x="36" y="29"/>
                  <a:pt x="33" y="29"/>
                </a:cubicBezTo>
                <a:cubicBezTo>
                  <a:pt x="31" y="29"/>
                  <a:pt x="29" y="31"/>
                  <a:pt x="29" y="34"/>
                </a:cubicBezTo>
                <a:cubicBezTo>
                  <a:pt x="29" y="84"/>
                  <a:pt x="29" y="84"/>
                  <a:pt x="29" y="84"/>
                </a:cubicBezTo>
                <a:cubicBezTo>
                  <a:pt x="21" y="84"/>
                  <a:pt x="21" y="84"/>
                  <a:pt x="21" y="84"/>
                </a:cubicBezTo>
                <a:cubicBezTo>
                  <a:pt x="19" y="84"/>
                  <a:pt x="17" y="85"/>
                  <a:pt x="17" y="87"/>
                </a:cubicBezTo>
                <a:cubicBezTo>
                  <a:pt x="17" y="87"/>
                  <a:pt x="17" y="87"/>
                  <a:pt x="17" y="87"/>
                </a:cubicBezTo>
                <a:cubicBezTo>
                  <a:pt x="0" y="146"/>
                  <a:pt x="0" y="146"/>
                  <a:pt x="0" y="146"/>
                </a:cubicBezTo>
                <a:cubicBezTo>
                  <a:pt x="0" y="146"/>
                  <a:pt x="0" y="146"/>
                  <a:pt x="0" y="146"/>
                </a:cubicBezTo>
                <a:cubicBezTo>
                  <a:pt x="0" y="146"/>
                  <a:pt x="0" y="147"/>
                  <a:pt x="0" y="147"/>
                </a:cubicBezTo>
                <a:cubicBezTo>
                  <a:pt x="0" y="156"/>
                  <a:pt x="0" y="156"/>
                  <a:pt x="0" y="156"/>
                </a:cubicBezTo>
                <a:cubicBezTo>
                  <a:pt x="0" y="156"/>
                  <a:pt x="0" y="156"/>
                  <a:pt x="0" y="156"/>
                </a:cubicBezTo>
                <a:cubicBezTo>
                  <a:pt x="0" y="157"/>
                  <a:pt x="0" y="159"/>
                  <a:pt x="0" y="160"/>
                </a:cubicBezTo>
                <a:cubicBezTo>
                  <a:pt x="0" y="169"/>
                  <a:pt x="0" y="169"/>
                  <a:pt x="0" y="169"/>
                </a:cubicBezTo>
                <a:cubicBezTo>
                  <a:pt x="0" y="178"/>
                  <a:pt x="7" y="185"/>
                  <a:pt x="17" y="185"/>
                </a:cubicBezTo>
                <a:cubicBezTo>
                  <a:pt x="168" y="185"/>
                  <a:pt x="168" y="185"/>
                  <a:pt x="168" y="185"/>
                </a:cubicBezTo>
                <a:cubicBezTo>
                  <a:pt x="178" y="185"/>
                  <a:pt x="185" y="178"/>
                  <a:pt x="185" y="169"/>
                </a:cubicBezTo>
                <a:cubicBezTo>
                  <a:pt x="185" y="160"/>
                  <a:pt x="185" y="160"/>
                  <a:pt x="185" y="160"/>
                </a:cubicBezTo>
                <a:cubicBezTo>
                  <a:pt x="185" y="159"/>
                  <a:pt x="185" y="157"/>
                  <a:pt x="185" y="156"/>
                </a:cubicBezTo>
                <a:cubicBezTo>
                  <a:pt x="185" y="156"/>
                  <a:pt x="185" y="156"/>
                  <a:pt x="185" y="156"/>
                </a:cubicBezTo>
                <a:lnTo>
                  <a:pt x="185" y="147"/>
                </a:lnTo>
                <a:close/>
                <a:moveTo>
                  <a:pt x="24" y="93"/>
                </a:moveTo>
                <a:cubicBezTo>
                  <a:pt x="161" y="93"/>
                  <a:pt x="161" y="93"/>
                  <a:pt x="161" y="93"/>
                </a:cubicBezTo>
                <a:cubicBezTo>
                  <a:pt x="176" y="143"/>
                  <a:pt x="176" y="143"/>
                  <a:pt x="176" y="143"/>
                </a:cubicBezTo>
                <a:cubicBezTo>
                  <a:pt x="9" y="143"/>
                  <a:pt x="9" y="143"/>
                  <a:pt x="9" y="143"/>
                </a:cubicBezTo>
                <a:lnTo>
                  <a:pt x="24" y="93"/>
                </a:lnTo>
                <a:close/>
                <a:moveTo>
                  <a:pt x="177" y="169"/>
                </a:moveTo>
                <a:cubicBezTo>
                  <a:pt x="177" y="173"/>
                  <a:pt x="173" y="177"/>
                  <a:pt x="168" y="177"/>
                </a:cubicBezTo>
                <a:cubicBezTo>
                  <a:pt x="17" y="177"/>
                  <a:pt x="17" y="177"/>
                  <a:pt x="17" y="177"/>
                </a:cubicBezTo>
                <a:cubicBezTo>
                  <a:pt x="12" y="177"/>
                  <a:pt x="8" y="173"/>
                  <a:pt x="8" y="169"/>
                </a:cubicBezTo>
                <a:cubicBezTo>
                  <a:pt x="8" y="152"/>
                  <a:pt x="8" y="152"/>
                  <a:pt x="8" y="152"/>
                </a:cubicBezTo>
                <a:cubicBezTo>
                  <a:pt x="177" y="152"/>
                  <a:pt x="177" y="152"/>
                  <a:pt x="177" y="152"/>
                </a:cubicBezTo>
                <a:lnTo>
                  <a:pt x="177" y="169"/>
                </a:lnTo>
                <a:close/>
                <a:moveTo>
                  <a:pt x="21" y="169"/>
                </a:moveTo>
                <a:cubicBezTo>
                  <a:pt x="23" y="169"/>
                  <a:pt x="25" y="167"/>
                  <a:pt x="25" y="164"/>
                </a:cubicBezTo>
                <a:cubicBezTo>
                  <a:pt x="25" y="162"/>
                  <a:pt x="23" y="160"/>
                  <a:pt x="21" y="160"/>
                </a:cubicBezTo>
                <a:cubicBezTo>
                  <a:pt x="18" y="160"/>
                  <a:pt x="17" y="162"/>
                  <a:pt x="17" y="164"/>
                </a:cubicBezTo>
                <a:cubicBezTo>
                  <a:pt x="17" y="167"/>
                  <a:pt x="18" y="169"/>
                  <a:pt x="21" y="169"/>
                </a:cubicBezTo>
                <a:close/>
                <a:moveTo>
                  <a:pt x="38" y="169"/>
                </a:moveTo>
                <a:cubicBezTo>
                  <a:pt x="40" y="169"/>
                  <a:pt x="42" y="167"/>
                  <a:pt x="42" y="164"/>
                </a:cubicBezTo>
                <a:cubicBezTo>
                  <a:pt x="42" y="162"/>
                  <a:pt x="40" y="160"/>
                  <a:pt x="38" y="160"/>
                </a:cubicBezTo>
                <a:cubicBezTo>
                  <a:pt x="35" y="160"/>
                  <a:pt x="33" y="162"/>
                  <a:pt x="33" y="164"/>
                </a:cubicBezTo>
                <a:cubicBezTo>
                  <a:pt x="33" y="167"/>
                  <a:pt x="35" y="169"/>
                  <a:pt x="38" y="169"/>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5819885" y="3541721"/>
            <a:ext cx="1480426" cy="352213"/>
          </a:xfrm>
          <a:prstGeom prst="rect">
            <a:avLst/>
          </a:prstGeom>
          <a:noFill/>
          <a:ln w="9525">
            <a:noFill/>
            <a:miter lim="800000"/>
            <a:headEnd/>
            <a:tailEnd/>
          </a:ln>
        </p:spPr>
        <p:txBody>
          <a:bodyPr rot="0" vert="horz" wrap="square" lIns="91440" tIns="45720" rIns="91440" bIns="45720" anchor="t" anchorCtr="0">
            <a:noAutofit/>
          </a:bodyPr>
          <a:lstStyle/>
          <a:p>
            <a:pPr indent="127000" algn="just">
              <a:lnSpc>
                <a:spcPct val="150000"/>
              </a:lnSpc>
              <a:spcAft>
                <a:spcPts val="1200"/>
              </a:spcAft>
            </a:pPr>
            <a:r>
              <a:rPr lang="en-US" altLang="zh-CN" sz="1400" b="1" kern="100" dirty="0">
                <a:solidFill>
                  <a:schemeClr val="bg1"/>
                </a:solidFill>
                <a:latin typeface="Noto Sans S Chinese Black" pitchFamily="34" charset="-122"/>
                <a:ea typeface="Noto Sans S Chinese Black" pitchFamily="34" charset="-122"/>
                <a:cs typeface="Arial"/>
              </a:rPr>
              <a:t>VR</a:t>
            </a:r>
            <a:r>
              <a:rPr lang="zh-CN" altLang="en-US" sz="1400" b="1" kern="100" dirty="0">
                <a:solidFill>
                  <a:schemeClr val="bg1"/>
                </a:solidFill>
                <a:latin typeface="Noto Sans S Chinese Black" pitchFamily="34" charset="-122"/>
                <a:ea typeface="Noto Sans S Chinese Black" pitchFamily="34" charset="-122"/>
                <a:cs typeface="Arial"/>
              </a:rPr>
              <a:t>教学</a:t>
            </a:r>
            <a:r>
              <a:rPr lang="en-US" altLang="zh-CN" sz="1400" b="1" kern="100" dirty="0">
                <a:solidFill>
                  <a:schemeClr val="bg1"/>
                </a:solidFill>
                <a:latin typeface="Noto Sans S Chinese Black" pitchFamily="34" charset="-122"/>
                <a:ea typeface="Noto Sans S Chinese Black" pitchFamily="34" charset="-122"/>
                <a:cs typeface="Arial"/>
              </a:rPr>
              <a:t>A</a:t>
            </a:r>
          </a:p>
        </p:txBody>
      </p:sp>
      <p:sp>
        <p:nvSpPr>
          <p:cNvPr id="36"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6955825" y="3541722"/>
            <a:ext cx="1426115" cy="375116"/>
          </a:xfrm>
          <a:prstGeom prst="rect">
            <a:avLst/>
          </a:prstGeom>
          <a:noFill/>
          <a:ln w="9525">
            <a:noFill/>
            <a:miter lim="800000"/>
            <a:headEnd/>
            <a:tailEnd/>
          </a:ln>
        </p:spPr>
        <p:txBody>
          <a:bodyPr rot="0" vert="horz" wrap="square" lIns="91440" tIns="45720" rIns="91440" bIns="45720" anchor="t" anchorCtr="0">
            <a:noAutofit/>
          </a:bodyPr>
          <a:lstStyle/>
          <a:p>
            <a:pPr indent="127000" algn="just">
              <a:lnSpc>
                <a:spcPct val="150000"/>
              </a:lnSpc>
              <a:spcAft>
                <a:spcPts val="1200"/>
              </a:spcAft>
            </a:pPr>
            <a:r>
              <a:rPr lang="en-US" altLang="zh-CN" sz="1400" b="1" kern="100" dirty="0">
                <a:solidFill>
                  <a:schemeClr val="bg1"/>
                </a:solidFill>
                <a:latin typeface="Noto Sans S Chinese Black" pitchFamily="34" charset="-122"/>
                <a:ea typeface="Noto Sans S Chinese Black" pitchFamily="34" charset="-122"/>
                <a:cs typeface="Arial"/>
              </a:rPr>
              <a:t>VR</a:t>
            </a:r>
            <a:r>
              <a:rPr lang="zh-CN" altLang="en-US" sz="1400" b="1" kern="100" dirty="0">
                <a:solidFill>
                  <a:schemeClr val="bg1"/>
                </a:solidFill>
                <a:effectLst/>
                <a:latin typeface="Noto Sans S Chinese Black" pitchFamily="34" charset="-122"/>
                <a:ea typeface="Noto Sans S Chinese Black" pitchFamily="34" charset="-122"/>
                <a:cs typeface="Arial"/>
              </a:rPr>
              <a:t>教学</a:t>
            </a:r>
            <a:r>
              <a:rPr lang="en-US" altLang="zh-CN" sz="1400" b="1" kern="100" dirty="0">
                <a:solidFill>
                  <a:schemeClr val="bg1"/>
                </a:solidFill>
                <a:latin typeface="Noto Sans S Chinese Black" pitchFamily="34" charset="-122"/>
                <a:ea typeface="Noto Sans S Chinese Black" pitchFamily="34" charset="-122"/>
                <a:cs typeface="Arial"/>
              </a:rPr>
              <a:t>B</a:t>
            </a:r>
          </a:p>
        </p:txBody>
      </p:sp>
      <p:grpSp>
        <p:nvGrpSpPr>
          <p:cNvPr id="39" name="组合 38"/>
          <p:cNvGrpSpPr/>
          <p:nvPr/>
        </p:nvGrpSpPr>
        <p:grpSpPr>
          <a:xfrm>
            <a:off x="0" y="227223"/>
            <a:ext cx="8671418" cy="400521"/>
            <a:chOff x="-11906" y="376662"/>
            <a:chExt cx="10937880" cy="505204"/>
          </a:xfrm>
        </p:grpSpPr>
        <p:sp>
          <p:nvSpPr>
            <p:cNvPr id="40" name="文本框 3"/>
            <p:cNvSpPr txBox="1"/>
            <p:nvPr/>
          </p:nvSpPr>
          <p:spPr>
            <a:xfrm>
              <a:off x="780578" y="378389"/>
              <a:ext cx="1523010" cy="498278"/>
            </a:xfrm>
            <a:prstGeom prst="rect">
              <a:avLst/>
            </a:prstGeom>
            <a:noFill/>
          </p:spPr>
          <p:txBody>
            <a:bodyPr wrap="square" lIns="86411" tIns="43205" rIns="86411" bIns="43205" rtlCol="0">
              <a:spAutoFit/>
            </a:bodyPr>
            <a:lstStyle/>
            <a:p>
              <a:pPr algn="dist"/>
              <a:r>
                <a:rPr lang="zh-CN" altLang="en-US" sz="2000" dirty="0">
                  <a:solidFill>
                    <a:prstClr val="white"/>
                  </a:solidFill>
                  <a:latin typeface="Noto Sans S Chinese Black" pitchFamily="34" charset="-122"/>
                  <a:ea typeface="Noto Sans S Chinese Black" pitchFamily="34" charset="-122"/>
                </a:rPr>
                <a:t>产品构成</a:t>
              </a:r>
            </a:p>
          </p:txBody>
        </p:sp>
        <p:sp>
          <p:nvSpPr>
            <p:cNvPr id="42" name="矩形 41"/>
            <p:cNvSpPr/>
            <p:nvPr/>
          </p:nvSpPr>
          <p:spPr>
            <a:xfrm>
              <a:off x="10009509" y="815946"/>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1906" y="376662"/>
              <a:ext cx="526518" cy="472244"/>
              <a:chOff x="-11906" y="376662"/>
              <a:chExt cx="526518" cy="472244"/>
            </a:xfrm>
          </p:grpSpPr>
          <p:sp>
            <p:nvSpPr>
              <p:cNvPr id="47" name="矩形 46"/>
              <p:cNvSpPr/>
              <p:nvPr/>
            </p:nvSpPr>
            <p:spPr>
              <a:xfrm>
                <a:off x="-11906" y="376662"/>
                <a:ext cx="326321" cy="47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136155" y="376662"/>
                <a:ext cx="378457" cy="4722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432445" y="382399"/>
              <a:ext cx="216024" cy="4787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18206" y="382399"/>
              <a:ext cx="216024" cy="4787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1"/>
            </p:cNvCxnSpPr>
            <p:nvPr/>
          </p:nvCxnSpPr>
          <p:spPr>
            <a:xfrm flipH="1">
              <a:off x="864493" y="848906"/>
              <a:ext cx="914501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9"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35696" y="339502"/>
            <a:ext cx="2891137" cy="246221"/>
          </a:xfrm>
          <a:prstGeom prst="rect">
            <a:avLst/>
          </a:prstGeom>
        </p:spPr>
        <p:txBody>
          <a:bodyPr wrap="square">
            <a:spAutoFit/>
          </a:bodyPr>
          <a:lstStyle/>
          <a:p>
            <a:pPr algn="dist"/>
            <a:r>
              <a:rPr lang="en-US" altLang="zh-CN" sz="1000" dirty="0">
                <a:solidFill>
                  <a:schemeClr val="bg1"/>
                </a:solidFill>
                <a:latin typeface="Arial" pitchFamily="34" charset="0"/>
                <a:cs typeface="Arial" pitchFamily="34" charset="0"/>
              </a:rPr>
              <a:t>THREE KINDS OF COMBINATION WAY</a:t>
            </a:r>
            <a:endParaRPr lang="zh-CN" altLang="en-US" sz="1000" dirty="0">
              <a:solidFill>
                <a:schemeClr val="bg1"/>
              </a:solidFill>
              <a:latin typeface="Arial" pitchFamily="34" charset="0"/>
              <a:cs typeface="Arial" pitchFamily="34" charset="0"/>
            </a:endParaRPr>
          </a:p>
        </p:txBody>
      </p:sp>
      <p:sp>
        <p:nvSpPr>
          <p:cNvPr id="38" name="矩形 37">
            <a:extLst>
              <a:ext uri="{FF2B5EF4-FFF2-40B4-BE49-F238E27FC236}">
                <a16:creationId xmlns="" xmlns:a16="http://schemas.microsoft.com/office/drawing/2014/main" id="{541496E1-AD2E-4ABC-BB3B-22775FBFE62F}"/>
              </a:ext>
            </a:extLst>
          </p:cNvPr>
          <p:cNvSpPr/>
          <p:nvPr/>
        </p:nvSpPr>
        <p:spPr>
          <a:xfrm>
            <a:off x="1095583" y="987574"/>
            <a:ext cx="3044369" cy="1092607"/>
          </a:xfrm>
          <a:prstGeom prst="rect">
            <a:avLst/>
          </a:prstGeom>
          <a:noFill/>
        </p:spPr>
        <p:txBody>
          <a:bodyPr wrap="square">
            <a:spAutoFit/>
          </a:bodyPr>
          <a:lstStyle/>
          <a:p>
            <a:r>
              <a:rPr lang="en-US" altLang="zh-CN" sz="6500" b="1" dirty="0">
                <a:solidFill>
                  <a:schemeClr val="accent6"/>
                </a:solidFill>
                <a:latin typeface="微软雅黑" pitchFamily="34" charset="-122"/>
                <a:ea typeface="微软雅黑" pitchFamily="34" charset="-122"/>
              </a:rPr>
              <a:t>4</a:t>
            </a:r>
            <a:r>
              <a:rPr lang="zh-CN" altLang="en-US" sz="4000" dirty="0">
                <a:solidFill>
                  <a:schemeClr val="bg1"/>
                </a:solidFill>
                <a:latin typeface="庞门正道标题体" pitchFamily="2" charset="-122"/>
                <a:ea typeface="庞门正道标题体" pitchFamily="2" charset="-122"/>
              </a:rPr>
              <a:t>大专业</a:t>
            </a:r>
          </a:p>
        </p:txBody>
      </p:sp>
      <p:sp>
        <p:nvSpPr>
          <p:cNvPr id="67" name="矩形 66">
            <a:extLst>
              <a:ext uri="{FF2B5EF4-FFF2-40B4-BE49-F238E27FC236}">
                <a16:creationId xmlns="" xmlns:a16="http://schemas.microsoft.com/office/drawing/2014/main" id="{541496E1-AD2E-4ABC-BB3B-22775FBFE62F}"/>
              </a:ext>
            </a:extLst>
          </p:cNvPr>
          <p:cNvSpPr/>
          <p:nvPr/>
        </p:nvSpPr>
        <p:spPr>
          <a:xfrm>
            <a:off x="5272047" y="987574"/>
            <a:ext cx="3044369" cy="1092607"/>
          </a:xfrm>
          <a:prstGeom prst="rect">
            <a:avLst/>
          </a:prstGeom>
          <a:noFill/>
        </p:spPr>
        <p:txBody>
          <a:bodyPr wrap="square">
            <a:spAutoFit/>
          </a:bodyPr>
          <a:lstStyle/>
          <a:p>
            <a:r>
              <a:rPr lang="en-US" altLang="zh-CN" sz="6500" b="1" dirty="0">
                <a:solidFill>
                  <a:schemeClr val="accent6"/>
                </a:solidFill>
                <a:latin typeface="微软雅黑" pitchFamily="34" charset="-122"/>
                <a:ea typeface="微软雅黑" pitchFamily="34" charset="-122"/>
              </a:rPr>
              <a:t>3</a:t>
            </a:r>
            <a:r>
              <a:rPr lang="zh-CN" altLang="en-US" sz="4000" dirty="0">
                <a:solidFill>
                  <a:schemeClr val="bg1"/>
                </a:solidFill>
                <a:latin typeface="庞门正道标题体" pitchFamily="2" charset="-122"/>
                <a:ea typeface="庞门正道标题体" pitchFamily="2" charset="-122"/>
              </a:rPr>
              <a:t>种组合</a:t>
            </a:r>
          </a:p>
        </p:txBody>
      </p:sp>
      <p:sp>
        <p:nvSpPr>
          <p:cNvPr id="68" name="矩形 67">
            <a:extLst>
              <a:ext uri="{FF2B5EF4-FFF2-40B4-BE49-F238E27FC236}">
                <a16:creationId xmlns="" xmlns:a16="http://schemas.microsoft.com/office/drawing/2014/main" id="{541496E1-AD2E-4ABC-BB3B-22775FBFE62F}"/>
              </a:ext>
            </a:extLst>
          </p:cNvPr>
          <p:cNvSpPr/>
          <p:nvPr/>
        </p:nvSpPr>
        <p:spPr>
          <a:xfrm>
            <a:off x="323528" y="4455571"/>
            <a:ext cx="3384376" cy="307777"/>
          </a:xfrm>
          <a:prstGeom prst="rect">
            <a:avLst/>
          </a:prstGeom>
          <a:noFill/>
        </p:spPr>
        <p:txBody>
          <a:bodyPr wrap="square">
            <a:spAutoFit/>
          </a:bodyPr>
          <a:lstStyle/>
          <a:p>
            <a:pPr algn="dist"/>
            <a:r>
              <a:rPr lang="zh-CN" altLang="en-US" sz="1400" dirty="0">
                <a:solidFill>
                  <a:schemeClr val="bg1"/>
                </a:solidFill>
                <a:latin typeface="Noto Sans S Chinese Bold" pitchFamily="34" charset="-122"/>
                <a:ea typeface="Noto Sans S Chinese Bold" pitchFamily="34" charset="-122"/>
              </a:rPr>
              <a:t>按需组合、模块化选择 </a:t>
            </a:r>
            <a:r>
              <a:rPr lang="en-US" altLang="zh-CN" sz="1400" dirty="0">
                <a:solidFill>
                  <a:schemeClr val="bg1"/>
                </a:solidFill>
                <a:latin typeface="Noto Sans S Chinese Bold" pitchFamily="34" charset="-122"/>
                <a:ea typeface="Noto Sans S Chinese Bold" pitchFamily="34" charset="-122"/>
              </a:rPr>
              <a:t>&gt;&gt;&gt;</a:t>
            </a:r>
            <a:endParaRPr lang="zh-CN" altLang="en-US" sz="1400" dirty="0">
              <a:solidFill>
                <a:schemeClr val="bg1"/>
              </a:solidFill>
              <a:latin typeface="Noto Sans S Chinese Bold" pitchFamily="34" charset="-122"/>
              <a:ea typeface="Noto Sans S Chinese Bold" pitchFamily="34" charset="-122"/>
            </a:endParaRPr>
          </a:p>
        </p:txBody>
      </p:sp>
      <p:cxnSp>
        <p:nvCxnSpPr>
          <p:cNvPr id="78" name="直接连接符 77"/>
          <p:cNvCxnSpPr/>
          <p:nvPr/>
        </p:nvCxnSpPr>
        <p:spPr>
          <a:xfrm flipH="1">
            <a:off x="463576" y="4349005"/>
            <a:ext cx="820784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剪去单角的矩形 1"/>
          <p:cNvSpPr/>
          <p:nvPr/>
        </p:nvSpPr>
        <p:spPr>
          <a:xfrm>
            <a:off x="463576" y="2427734"/>
            <a:ext cx="1916817" cy="360040"/>
          </a:xfrm>
          <a:prstGeom prst="snip1Rect">
            <a:avLst/>
          </a:prstGeom>
          <a:solidFill>
            <a:srgbClr val="69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剪去单角的矩形 57"/>
          <p:cNvSpPr/>
          <p:nvPr/>
        </p:nvSpPr>
        <p:spPr>
          <a:xfrm>
            <a:off x="2511314" y="2427734"/>
            <a:ext cx="1772654" cy="360040"/>
          </a:xfrm>
          <a:prstGeom prst="snip1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剪去单角的矩形 58"/>
          <p:cNvSpPr/>
          <p:nvPr/>
        </p:nvSpPr>
        <p:spPr>
          <a:xfrm>
            <a:off x="463576" y="2870038"/>
            <a:ext cx="1916817" cy="925848"/>
          </a:xfrm>
          <a:prstGeom prst="snip1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剪去单角的矩形 59"/>
          <p:cNvSpPr/>
          <p:nvPr/>
        </p:nvSpPr>
        <p:spPr>
          <a:xfrm>
            <a:off x="2511314" y="2870038"/>
            <a:ext cx="1772654" cy="925848"/>
          </a:xfrm>
          <a:prstGeom prst="snip1Rect">
            <a:avLst/>
          </a:prstGeom>
          <a:solidFill>
            <a:srgbClr val="69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451566" y="2427734"/>
            <a:ext cx="1928827"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pPr>
            <a:r>
              <a:rPr lang="zh-CN" altLang="en-US" sz="1200" b="1" kern="100" dirty="0">
                <a:solidFill>
                  <a:schemeClr val="bg1"/>
                </a:solidFill>
                <a:latin typeface="Noto Sans S Chinese Black" pitchFamily="34" charset="-122"/>
                <a:ea typeface="Noto Sans S Chinese Black" pitchFamily="34" charset="-122"/>
                <a:cs typeface="Arial"/>
              </a:rPr>
              <a:t>汽车检测与维修技术专业</a:t>
            </a:r>
            <a:endParaRPr lang="en-US" altLang="zh-CN" sz="1200" b="1" kern="100" dirty="0">
              <a:solidFill>
                <a:schemeClr val="bg1"/>
              </a:solidFill>
              <a:latin typeface="Noto Sans S Chinese Black" pitchFamily="34" charset="-122"/>
              <a:ea typeface="Noto Sans S Chinese Black" pitchFamily="34" charset="-122"/>
              <a:cs typeface="Arial"/>
            </a:endParaRPr>
          </a:p>
        </p:txBody>
      </p:sp>
      <p:sp>
        <p:nvSpPr>
          <p:cNvPr id="75"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2339752" y="2427734"/>
            <a:ext cx="2088232"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spcAft>
                <a:spcPts val="1200"/>
              </a:spcAft>
            </a:pPr>
            <a:r>
              <a:rPr lang="zh-CN" altLang="en-US" sz="1200" b="1" kern="100" dirty="0">
                <a:solidFill>
                  <a:schemeClr val="bg1"/>
                </a:solidFill>
                <a:latin typeface="Noto Sans S Chinese Black" pitchFamily="34" charset="-122"/>
                <a:ea typeface="Noto Sans S Chinese Black" pitchFamily="34" charset="-122"/>
                <a:cs typeface="Arial"/>
              </a:rPr>
              <a:t>汽车车身维修技术专业</a:t>
            </a:r>
            <a:endParaRPr lang="en-US" altLang="zh-CN" sz="1200" b="1" kern="100" dirty="0">
              <a:solidFill>
                <a:schemeClr val="bg1"/>
              </a:solidFill>
              <a:latin typeface="Noto Sans S Chinese Black" pitchFamily="34" charset="-122"/>
              <a:ea typeface="Noto Sans S Chinese Black" pitchFamily="34" charset="-122"/>
              <a:cs typeface="Arial"/>
            </a:endParaRPr>
          </a:p>
        </p:txBody>
      </p:sp>
      <p:grpSp>
        <p:nvGrpSpPr>
          <p:cNvPr id="5" name="组合 4"/>
          <p:cNvGrpSpPr/>
          <p:nvPr/>
        </p:nvGrpSpPr>
        <p:grpSpPr>
          <a:xfrm>
            <a:off x="524923" y="3121740"/>
            <a:ext cx="3715668" cy="427275"/>
            <a:chOff x="352276" y="2859782"/>
            <a:chExt cx="3715668" cy="427275"/>
          </a:xfrm>
        </p:grpSpPr>
        <p:sp>
          <p:nvSpPr>
            <p:cNvPr id="41"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352276" y="2859782"/>
              <a:ext cx="1771452"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pPr>
              <a:r>
                <a:rPr lang="zh-CN" altLang="en-US" sz="1200" b="1" kern="100" dirty="0">
                  <a:solidFill>
                    <a:schemeClr val="bg1"/>
                  </a:solidFill>
                  <a:latin typeface="Noto Sans S Chinese Black" pitchFamily="34" charset="-122"/>
                  <a:ea typeface="Noto Sans S Chinese Black" pitchFamily="34" charset="-122"/>
                  <a:cs typeface="Arial"/>
                </a:rPr>
                <a:t>汽车营销与服务专业</a:t>
              </a:r>
              <a:endParaRPr lang="en-US" altLang="zh-CN" sz="1200" b="1" kern="100" dirty="0">
                <a:solidFill>
                  <a:schemeClr val="bg1"/>
                </a:solidFill>
                <a:latin typeface="Noto Sans S Chinese Black" pitchFamily="34" charset="-122"/>
                <a:ea typeface="Noto Sans S Chinese Black" pitchFamily="34" charset="-122"/>
                <a:cs typeface="Arial"/>
              </a:endParaRPr>
            </a:p>
          </p:txBody>
        </p:sp>
        <p:sp>
          <p:nvSpPr>
            <p:cNvPr id="51" name="文本框 3">
              <a:extLst>
                <a:ext uri="{FF2B5EF4-FFF2-40B4-BE49-F238E27FC236}">
                  <a16:creationId xmlns="" xmlns:a16="http://schemas.microsoft.com/office/drawing/2014/main" id="{9833CCC3-42C2-4EDF-A44D-88BD0CF89231}"/>
                </a:ext>
              </a:extLst>
            </p:cNvPr>
            <p:cNvSpPr txBox="1">
              <a:spLocks noChangeArrowheads="1"/>
            </p:cNvSpPr>
            <p:nvPr/>
          </p:nvSpPr>
          <p:spPr bwMode="auto">
            <a:xfrm>
              <a:off x="2411760" y="2859782"/>
              <a:ext cx="1656184"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spcAft>
                  <a:spcPts val="1200"/>
                </a:spcAft>
              </a:pPr>
              <a:r>
                <a:rPr lang="zh-CN" altLang="en-US" sz="1200" b="1" kern="100" dirty="0">
                  <a:solidFill>
                    <a:schemeClr val="bg1"/>
                  </a:solidFill>
                  <a:latin typeface="Noto Sans S Chinese Black" pitchFamily="34" charset="-122"/>
                  <a:ea typeface="Noto Sans S Chinese Black" pitchFamily="34" charset="-122"/>
                  <a:cs typeface="Arial"/>
                </a:rPr>
                <a:t>新能源汽车技术专业</a:t>
              </a:r>
              <a:endParaRPr lang="en-US" altLang="zh-CN" sz="1200" b="1" kern="100" dirty="0">
                <a:solidFill>
                  <a:schemeClr val="bg1"/>
                </a:solidFill>
                <a:latin typeface="Noto Sans S Chinese Black" pitchFamily="34" charset="-122"/>
                <a:ea typeface="Noto Sans S Chinese Black" pitchFamily="34" charset="-122"/>
                <a:cs typeface="Arial"/>
              </a:endParaRPr>
            </a:p>
          </p:txBody>
        </p:sp>
      </p:grpSp>
    </p:spTree>
    <p:extLst>
      <p:ext uri="{BB962C8B-B14F-4D97-AF65-F5344CB8AC3E}">
        <p14:creationId xmlns:p14="http://schemas.microsoft.com/office/powerpoint/2010/main" val="757287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732"/>
          <a:stretch/>
        </p:blipFill>
        <p:spPr bwMode="auto">
          <a:xfrm>
            <a:off x="0" y="0"/>
            <a:ext cx="9146934"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3A27C5">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0E1B77"/>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27263" y="3363838"/>
            <a:ext cx="6028025" cy="1384995"/>
          </a:xfrm>
          <a:prstGeom prst="rect">
            <a:avLst/>
          </a:prstGeom>
        </p:spPr>
        <p:txBody>
          <a:bodyPr wrap="square">
            <a:spAutoFit/>
          </a:bodyPr>
          <a:lstStyle/>
          <a:p>
            <a:pPr algn="just">
              <a:lnSpc>
                <a:spcPct val="150000"/>
              </a:lnSpc>
            </a:pPr>
            <a:r>
              <a:rPr lang="zh-CN" altLang="zh-CN" sz="1400" b="1" dirty="0">
                <a:solidFill>
                  <a:schemeClr val="bg1"/>
                </a:solidFill>
                <a:latin typeface="Noto Sans S Chinese Bold" pitchFamily="34" charset="-122"/>
                <a:ea typeface="Noto Sans S Chinese Bold" pitchFamily="34" charset="-122"/>
              </a:rPr>
              <a:t>汽车检测与维修技术专业解决方案提供一揽子方案，涵盖人才培养方案、核心课程资源、</a:t>
            </a:r>
            <a:r>
              <a:rPr lang="en-US" altLang="zh-CN" sz="1400" b="1" dirty="0">
                <a:solidFill>
                  <a:schemeClr val="bg1"/>
                </a:solidFill>
                <a:latin typeface="Noto Sans S Chinese Bold" pitchFamily="34" charset="-122"/>
                <a:ea typeface="Noto Sans S Chinese Bold" pitchFamily="34" charset="-122"/>
              </a:rPr>
              <a:t>3D/VR</a:t>
            </a:r>
            <a:r>
              <a:rPr lang="zh-CN" altLang="zh-CN" sz="1400" b="1" dirty="0">
                <a:solidFill>
                  <a:schemeClr val="bg1"/>
                </a:solidFill>
                <a:latin typeface="Noto Sans S Chinese Bold" pitchFamily="34" charset="-122"/>
                <a:ea typeface="Noto Sans S Chinese Bold" pitchFamily="34" charset="-122"/>
              </a:rPr>
              <a:t>实训软件、一体化硬件设备、行业企业微课、政策解读直播、最新人才岗位需求推送等一体化产品服务</a:t>
            </a:r>
          </a:p>
          <a:p>
            <a:pPr algn="just">
              <a:lnSpc>
                <a:spcPct val="150000"/>
              </a:lnSpc>
            </a:pPr>
            <a:endParaRPr lang="zh-CN" altLang="zh-CN" sz="1400" b="1" dirty="0">
              <a:solidFill>
                <a:schemeClr val="bg1"/>
              </a:solidFill>
              <a:latin typeface="Noto Sans S Chinese Bold" pitchFamily="34" charset="-122"/>
              <a:ea typeface="Noto Sans S Chinese Bold" pitchFamily="34" charset="-122"/>
            </a:endParaRPr>
          </a:p>
        </p:txBody>
      </p:sp>
      <p:sp>
        <p:nvSpPr>
          <p:cNvPr id="9" name="矩形 8"/>
          <p:cNvSpPr/>
          <p:nvPr/>
        </p:nvSpPr>
        <p:spPr>
          <a:xfrm>
            <a:off x="5744743" y="841"/>
            <a:ext cx="3005951" cy="1202757"/>
          </a:xfrm>
          <a:prstGeom prst="rect">
            <a:avLst/>
          </a:prstGeom>
          <a:solidFill>
            <a:srgbClr val="3A27C5">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5744743" y="196980"/>
            <a:ext cx="3005951"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a:t>
            </a:r>
            <a:r>
              <a:rPr lang="zh-CN" altLang="en-US" sz="2000" b="1" dirty="0">
                <a:solidFill>
                  <a:schemeClr val="bg1"/>
                </a:solidFill>
                <a:latin typeface="Noto Sans S Chinese Black" pitchFamily="34" charset="-122"/>
                <a:ea typeface="Noto Sans S Chinese Black" pitchFamily="34" charset="-122"/>
              </a:rPr>
              <a:t>检测</a:t>
            </a:r>
            <a:r>
              <a:rPr lang="zh-CN" altLang="zh-CN" sz="2000" b="1" dirty="0">
                <a:solidFill>
                  <a:schemeClr val="bg1"/>
                </a:solidFill>
                <a:latin typeface="Noto Sans S Chinese Black" pitchFamily="34" charset="-122"/>
                <a:ea typeface="Noto Sans S Chinese Black" pitchFamily="34" charset="-122"/>
              </a:rPr>
              <a:t>与维修</a:t>
            </a:r>
            <a:r>
              <a:rPr lang="zh-CN" altLang="en-US" sz="2000" b="1" dirty="0">
                <a:solidFill>
                  <a:schemeClr val="bg1"/>
                </a:solidFill>
                <a:latin typeface="Noto Sans S Chinese Black" pitchFamily="34" charset="-122"/>
                <a:ea typeface="Noto Sans S Chinese Black" pitchFamily="34" charset="-122"/>
              </a:rPr>
              <a:t>技术</a:t>
            </a:r>
            <a:r>
              <a:rPr lang="zh-CN" altLang="zh-CN" sz="2000" b="1" dirty="0">
                <a:solidFill>
                  <a:schemeClr val="bg1"/>
                </a:solidFill>
                <a:latin typeface="Noto Sans S Chinese Black" pitchFamily="34" charset="-122"/>
                <a:ea typeface="Noto Sans S Chinese Black" pitchFamily="34" charset="-122"/>
              </a:rPr>
              <a:t>专业</a:t>
            </a:r>
          </a:p>
        </p:txBody>
      </p:sp>
      <p:sp>
        <p:nvSpPr>
          <p:cNvPr id="11" name="TextBox 10"/>
          <p:cNvSpPr txBox="1"/>
          <p:nvPr/>
        </p:nvSpPr>
        <p:spPr>
          <a:xfrm>
            <a:off x="539552" y="353873"/>
            <a:ext cx="2232247" cy="646331"/>
          </a:xfrm>
          <a:prstGeom prst="rect">
            <a:avLst/>
          </a:prstGeom>
          <a:noFill/>
        </p:spPr>
        <p:txBody>
          <a:bodyPr wrap="square" rtlCol="0">
            <a:spAutoFit/>
          </a:bodyPr>
          <a:lstStyle/>
          <a:p>
            <a:r>
              <a:rPr lang="zh-CN" altLang="en-US" sz="2200" b="1" dirty="0">
                <a:solidFill>
                  <a:schemeClr val="bg1"/>
                </a:solidFill>
                <a:latin typeface="Noto Sans S Chinese Black" pitchFamily="34" charset="-122"/>
                <a:ea typeface="Noto Sans S Chinese Black" pitchFamily="34" charset="-122"/>
              </a:rPr>
              <a:t>主打专业</a:t>
            </a:r>
            <a:r>
              <a:rPr lang="en-US" altLang="zh-CN" sz="2200" b="1" dirty="0">
                <a:solidFill>
                  <a:schemeClr val="bg1"/>
                </a:solidFill>
                <a:latin typeface="Noto Sans S Chinese Black" pitchFamily="34" charset="-122"/>
                <a:ea typeface="Noto Sans S Chinese Black" pitchFamily="34" charset="-122"/>
              </a:rPr>
              <a:t>1</a:t>
            </a:r>
          </a:p>
          <a:p>
            <a:r>
              <a:rPr lang="zh-CN" altLang="zh-CN" sz="1400" b="1" dirty="0">
                <a:solidFill>
                  <a:schemeClr val="bg1"/>
                </a:solidFill>
                <a:latin typeface="Noto Sans S Chinese Black" pitchFamily="34" charset="-122"/>
                <a:ea typeface="Noto Sans S Chinese Black" pitchFamily="34" charset="-122"/>
              </a:rPr>
              <a:t>专业代码：</a:t>
            </a:r>
            <a:r>
              <a:rPr lang="en-US" altLang="zh-CN" sz="1400" b="1" dirty="0">
                <a:solidFill>
                  <a:schemeClr val="bg1"/>
                </a:solidFill>
                <a:latin typeface="Noto Sans S Chinese Black" pitchFamily="34" charset="-122"/>
                <a:ea typeface="Noto Sans S Chinese Black" pitchFamily="34" charset="-122"/>
              </a:rPr>
              <a:t>560702        </a:t>
            </a:r>
          </a:p>
        </p:txBody>
      </p:sp>
    </p:spTree>
    <p:extLst>
      <p:ext uri="{BB962C8B-B14F-4D97-AF65-F5344CB8AC3E}">
        <p14:creationId xmlns:p14="http://schemas.microsoft.com/office/powerpoint/2010/main" val="1559009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37405"/>
          </a:xfrm>
          <a:prstGeom prst="rect">
            <a:avLst/>
          </a:prstGeom>
          <a:solidFill>
            <a:srgbClr val="3A27C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1033"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t="1570"/>
          <a:stretch/>
        </p:blipFill>
        <p:spPr bwMode="auto">
          <a:xfrm>
            <a:off x="3458635" y="1853086"/>
            <a:ext cx="2355349" cy="179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huan.li1\Desktop\1111111111111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256" y="1853087"/>
            <a:ext cx="2355349" cy="18080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uan.li1\Desktop\未标题-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887" b="1317"/>
          <a:stretch/>
        </p:blipFill>
        <p:spPr bwMode="auto">
          <a:xfrm>
            <a:off x="5940152" y="1851670"/>
            <a:ext cx="2355349" cy="1798730"/>
          </a:xfrm>
          <a:prstGeom prst="rect">
            <a:avLst/>
          </a:prstGeom>
          <a:noFill/>
          <a:extLst>
            <a:ext uri="{909E8E84-426E-40DD-AFC4-6F175D3DCCD1}">
              <a14:hiddenFill xmlns:a14="http://schemas.microsoft.com/office/drawing/2010/main">
                <a:solidFill>
                  <a:srgbClr val="FFFFFF"/>
                </a:solidFill>
              </a14:hiddenFill>
            </a:ext>
          </a:extLst>
        </p:spPr>
      </p:pic>
      <p:sp>
        <p:nvSpPr>
          <p:cNvPr id="66" name="矩形 65"/>
          <p:cNvSpPr/>
          <p:nvPr/>
        </p:nvSpPr>
        <p:spPr>
          <a:xfrm>
            <a:off x="1007257" y="3135939"/>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7" name="矩形 66"/>
          <p:cNvSpPr/>
          <p:nvPr/>
        </p:nvSpPr>
        <p:spPr>
          <a:xfrm>
            <a:off x="3458635" y="3135939"/>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7" name="TextBox 6"/>
          <p:cNvSpPr txBox="1"/>
          <p:nvPr/>
        </p:nvSpPr>
        <p:spPr>
          <a:xfrm>
            <a:off x="899592" y="555526"/>
            <a:ext cx="1907865"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sp>
        <p:nvSpPr>
          <p:cNvPr id="12" name="矩形 11"/>
          <p:cNvSpPr/>
          <p:nvPr/>
        </p:nvSpPr>
        <p:spPr>
          <a:xfrm>
            <a:off x="1143328" y="3157536"/>
            <a:ext cx="1985950"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汽车底盘</a:t>
            </a:r>
            <a:r>
              <a:rPr lang="zh-CN" altLang="en-US" sz="1400" b="1" dirty="0">
                <a:solidFill>
                  <a:schemeClr val="bg1"/>
                </a:solidFill>
                <a:latin typeface="Noto Sans S Chinese Bold" pitchFamily="34" charset="-122"/>
                <a:ea typeface="Noto Sans S Chinese Bold" pitchFamily="34" charset="-122"/>
              </a:rPr>
              <a:t>检测</a:t>
            </a:r>
            <a:r>
              <a:rPr lang="zh-CN" altLang="zh-CN" sz="1400" b="1" dirty="0">
                <a:solidFill>
                  <a:schemeClr val="bg1"/>
                </a:solidFill>
                <a:latin typeface="Noto Sans S Chinese Bold" pitchFamily="34" charset="-122"/>
                <a:ea typeface="Noto Sans S Chinese Bold" pitchFamily="34" charset="-122"/>
              </a:rPr>
              <a:t>与维修</a:t>
            </a:r>
            <a:endParaRPr lang="en-US" altLang="zh-CN" sz="1400" b="1" dirty="0">
              <a:solidFill>
                <a:schemeClr val="bg1"/>
              </a:solidFill>
              <a:latin typeface="Noto Sans S Chinese Bold" pitchFamily="34" charset="-122"/>
              <a:ea typeface="Noto Sans S Chinese Bold" pitchFamily="34" charset="-122"/>
            </a:endParaRPr>
          </a:p>
        </p:txBody>
      </p:sp>
      <p:sp>
        <p:nvSpPr>
          <p:cNvPr id="13" name="矩形 12"/>
          <p:cNvSpPr/>
          <p:nvPr/>
        </p:nvSpPr>
        <p:spPr>
          <a:xfrm>
            <a:off x="3643684" y="3157536"/>
            <a:ext cx="2080444"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汽车发动机</a:t>
            </a:r>
            <a:r>
              <a:rPr lang="zh-CN" altLang="en-US" sz="1400" b="1" dirty="0">
                <a:solidFill>
                  <a:schemeClr val="bg1"/>
                </a:solidFill>
                <a:latin typeface="Noto Sans S Chinese Bold" pitchFamily="34" charset="-122"/>
                <a:ea typeface="Noto Sans S Chinese Bold" pitchFamily="34" charset="-122"/>
              </a:rPr>
              <a:t>检测</a:t>
            </a:r>
            <a:r>
              <a:rPr lang="zh-CN" altLang="zh-CN" sz="1400" b="1" dirty="0">
                <a:solidFill>
                  <a:schemeClr val="bg1"/>
                </a:solidFill>
                <a:latin typeface="Noto Sans S Chinese Bold" pitchFamily="34" charset="-122"/>
                <a:ea typeface="Noto Sans S Chinese Bold" pitchFamily="34" charset="-122"/>
              </a:rPr>
              <a:t>与维修</a:t>
            </a:r>
            <a:endParaRPr lang="en-US" altLang="zh-CN" sz="1400" b="1" dirty="0">
              <a:solidFill>
                <a:schemeClr val="bg1"/>
              </a:solidFill>
              <a:latin typeface="Noto Sans S Chinese Bold" pitchFamily="34" charset="-122"/>
              <a:ea typeface="Noto Sans S Chinese Bold" pitchFamily="34" charset="-122"/>
              <a:cs typeface="Raleway"/>
            </a:endParaRPr>
          </a:p>
        </p:txBody>
      </p:sp>
      <p:sp>
        <p:nvSpPr>
          <p:cNvPr id="84" name="矩形 83"/>
          <p:cNvSpPr/>
          <p:nvPr/>
        </p:nvSpPr>
        <p:spPr>
          <a:xfrm>
            <a:off x="5940152" y="3147814"/>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6" name="矩形 15"/>
          <p:cNvSpPr/>
          <p:nvPr/>
        </p:nvSpPr>
        <p:spPr>
          <a:xfrm>
            <a:off x="5962756" y="3147814"/>
            <a:ext cx="2331056"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a:t>
            </a:r>
            <a:r>
              <a:rPr lang="zh-CN" altLang="en-US" sz="1400" b="1" dirty="0">
                <a:solidFill>
                  <a:schemeClr val="bg1"/>
                </a:solidFill>
                <a:latin typeface="Noto Sans S Chinese Bold" pitchFamily="34" charset="-122"/>
                <a:ea typeface="Noto Sans S Chinese Bold" pitchFamily="34" charset="-122"/>
              </a:rPr>
              <a:t>使用</a:t>
            </a:r>
            <a:r>
              <a:rPr lang="zh-CN" altLang="zh-CN" sz="1400" b="1" dirty="0">
                <a:solidFill>
                  <a:schemeClr val="bg1"/>
                </a:solidFill>
                <a:latin typeface="Noto Sans S Chinese Bold" pitchFamily="34" charset="-122"/>
                <a:ea typeface="Noto Sans S Chinese Bold" pitchFamily="34" charset="-122"/>
              </a:rPr>
              <a:t>与维修</a:t>
            </a:r>
            <a:endParaRPr lang="en-US" altLang="zh-CN" sz="14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307799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211710"/>
            <a:ext cx="9144000" cy="2931789"/>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829" y="567403"/>
            <a:ext cx="2031749" cy="13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9365" y="567403"/>
            <a:ext cx="2030633" cy="131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61194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汽车</a:t>
            </a:r>
            <a:r>
              <a:rPr lang="zh-CN" altLang="en-US" sz="1100" b="1" dirty="0">
                <a:solidFill>
                  <a:schemeClr val="tx1">
                    <a:lumMod val="65000"/>
                    <a:lumOff val="35000"/>
                  </a:schemeClr>
                </a:solidFill>
                <a:latin typeface="Noto Sans S Chinese Bold" pitchFamily="34" charset="-122"/>
                <a:ea typeface="Noto Sans S Chinese Bold" pitchFamily="34" charset="-122"/>
              </a:rPr>
              <a:t>检测</a:t>
            </a:r>
            <a:r>
              <a:rPr lang="zh-CN" altLang="zh-CN" sz="1100" b="1" dirty="0">
                <a:solidFill>
                  <a:schemeClr val="tx1">
                    <a:lumMod val="65000"/>
                    <a:lumOff val="35000"/>
                  </a:schemeClr>
                </a:solidFill>
                <a:latin typeface="Noto Sans S Chinese Bold" pitchFamily="34" charset="-122"/>
                <a:ea typeface="Noto Sans S Chinese Bold" pitchFamily="34" charset="-122"/>
              </a:rPr>
              <a:t>与维修专业建设薄弱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5041978"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课程资源匮乏、行业企业实践不足</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人培方案、课程、实训、教学手段、增值服务一体化</a:t>
            </a:r>
            <a:endParaRPr lang="zh-CN" altLang="en-US" sz="1100" b="1" dirty="0">
              <a:solidFill>
                <a:schemeClr val="bg1"/>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庞门正道标题体" pitchFamily="2" charset="-122"/>
                <a:ea typeface="庞门正道标题体" pitchFamily="2" charset="-122"/>
                <a:cs typeface="+mn-ea"/>
              </a:rPr>
              <a:t>解决方案</a:t>
            </a:r>
            <a:r>
              <a:rPr lang="en-US" altLang="zh-CN" sz="3500" dirty="0">
                <a:solidFill>
                  <a:schemeClr val="bg1">
                    <a:lumMod val="95000"/>
                  </a:schemeClr>
                </a:solidFill>
                <a:latin typeface="庞门正道标题体" pitchFamily="2" charset="-122"/>
                <a:ea typeface="庞门正道标题体" pitchFamily="2" charset="-122"/>
                <a:cs typeface="+mn-ea"/>
              </a:rPr>
              <a:t>&gt;</a:t>
            </a:r>
            <a:endParaRPr lang="zh-CN" altLang="en-US" sz="3500" dirty="0">
              <a:solidFill>
                <a:schemeClr val="bg1">
                  <a:lumMod val="95000"/>
                </a:schemeClr>
              </a:solidFill>
              <a:latin typeface="庞门正道标题体" pitchFamily="2" charset="-122"/>
              <a:ea typeface="庞门正道标题体" pitchFamily="2"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dirty="0">
                <a:solidFill>
                  <a:schemeClr val="tx1">
                    <a:lumMod val="65000"/>
                    <a:lumOff val="35000"/>
                  </a:schemeClr>
                </a:solidFill>
                <a:latin typeface="庞门正道标题体" pitchFamily="2" charset="-122"/>
                <a:ea typeface="庞门正道标题体" pitchFamily="2" charset="-122"/>
                <a:cs typeface="+mn-ea"/>
              </a:rPr>
              <a:t>专业建设短板</a:t>
            </a:r>
            <a:r>
              <a:rPr lang="en-US" altLang="zh-CN" sz="3600" dirty="0">
                <a:solidFill>
                  <a:schemeClr val="tx1">
                    <a:lumMod val="65000"/>
                    <a:lumOff val="35000"/>
                  </a:schemeClr>
                </a:solidFill>
                <a:latin typeface="庞门正道标题体" pitchFamily="2" charset="-122"/>
                <a:ea typeface="庞门正道标题体" pitchFamily="2" charset="-122"/>
                <a:cs typeface="+mn-ea"/>
              </a:rPr>
              <a:t>&gt;</a:t>
            </a:r>
            <a:endParaRPr lang="zh-CN" altLang="en-US" sz="3600" dirty="0">
              <a:solidFill>
                <a:schemeClr val="tx1">
                  <a:lumMod val="65000"/>
                  <a:lumOff val="35000"/>
                </a:schemeClr>
              </a:solidFill>
              <a:latin typeface="庞门正道标题体" pitchFamily="2" charset="-122"/>
              <a:ea typeface="庞门正道标题体" pitchFamily="2" charset="-122"/>
              <a:cs typeface="+mn-ea"/>
            </a:endParaRPr>
          </a:p>
        </p:txBody>
      </p:sp>
      <p:sp>
        <p:nvSpPr>
          <p:cNvPr id="60" name="L 形 59"/>
          <p:cNvSpPr/>
          <p:nvPr/>
        </p:nvSpPr>
        <p:spPr>
          <a:xfrm rot="8100000">
            <a:off x="7740381" y="2151789"/>
            <a:ext cx="228600" cy="228600"/>
          </a:xfrm>
          <a:prstGeom prst="corner">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4" name="TextBox 83"/>
          <p:cNvSpPr txBox="1"/>
          <p:nvPr/>
        </p:nvSpPr>
        <p:spPr>
          <a:xfrm>
            <a:off x="6815726" y="1595576"/>
            <a:ext cx="2148762"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教学手段单一、实训设施不足、样品设备耗损严重等问题</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89" name="TextBox 88"/>
          <p:cNvSpPr txBox="1"/>
          <p:nvPr/>
        </p:nvSpPr>
        <p:spPr>
          <a:xfrm>
            <a:off x="4721458" y="4041104"/>
            <a:ext cx="2094267"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27</a:t>
            </a:r>
            <a:r>
              <a:rPr lang="zh-CN" altLang="zh-CN" sz="1100" b="1" dirty="0">
                <a:solidFill>
                  <a:schemeClr val="bg1"/>
                </a:solidFill>
                <a:latin typeface="Noto Sans S Chinese Bold" pitchFamily="34" charset="-122"/>
                <a:ea typeface="Noto Sans S Chinese Bold" pitchFamily="34" charset="-122"/>
              </a:rPr>
              <a:t>门课程实训资源，销售顾问、服务顾问等</a:t>
            </a:r>
            <a:r>
              <a:rPr lang="en-US" altLang="zh-CN" sz="1100" b="1" dirty="0">
                <a:solidFill>
                  <a:schemeClr val="bg1"/>
                </a:solidFill>
                <a:latin typeface="Noto Sans S Chinese Bold" pitchFamily="34" charset="-122"/>
                <a:ea typeface="Noto Sans S Chinese Bold" pitchFamily="34" charset="-122"/>
              </a:rPr>
              <a:t>9</a:t>
            </a:r>
            <a:r>
              <a:rPr lang="zh-CN" altLang="en-US" sz="1100" b="1" dirty="0">
                <a:solidFill>
                  <a:schemeClr val="bg1"/>
                </a:solidFill>
                <a:latin typeface="Noto Sans S Chinese Bold" pitchFamily="34" charset="-122"/>
                <a:ea typeface="Noto Sans S Chinese Bold" pitchFamily="34" charset="-122"/>
              </a:rPr>
              <a:t>模块</a:t>
            </a:r>
            <a:r>
              <a:rPr lang="zh-CN" altLang="zh-CN" sz="1100" b="1" dirty="0">
                <a:solidFill>
                  <a:schemeClr val="bg1"/>
                </a:solidFill>
                <a:latin typeface="Noto Sans S Chinese Bold" pitchFamily="34" charset="-122"/>
                <a:ea typeface="Noto Sans S Chinese Bold" pitchFamily="34" charset="-122"/>
              </a:rPr>
              <a:t>行业企业微课</a:t>
            </a:r>
            <a:endParaRPr lang="zh-CN" altLang="en-US" sz="1100" b="1" dirty="0">
              <a:solidFill>
                <a:schemeClr val="bg1"/>
              </a:solidFill>
              <a:latin typeface="Noto Sans S Chinese Bold" pitchFamily="34" charset="-122"/>
              <a:ea typeface="Noto Sans S Chinese Bold" pitchFamily="34" charset="-122"/>
            </a:endParaRPr>
          </a:p>
        </p:txBody>
      </p:sp>
      <p:pic>
        <p:nvPicPr>
          <p:cNvPr id="307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9365" y="2647116"/>
            <a:ext cx="2030008" cy="13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81"/>
          <p:cNvSpPr/>
          <p:nvPr/>
        </p:nvSpPr>
        <p:spPr>
          <a:xfrm>
            <a:off x="683936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0" name="TextBox 89"/>
          <p:cNvSpPr txBox="1"/>
          <p:nvPr/>
        </p:nvSpPr>
        <p:spPr>
          <a:xfrm>
            <a:off x="6917141" y="4041104"/>
            <a:ext cx="1888931"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3D</a:t>
            </a:r>
            <a:r>
              <a:rPr lang="zh-CN" altLang="en-US" sz="1100" b="1" dirty="0">
                <a:solidFill>
                  <a:schemeClr val="bg1"/>
                </a:solidFill>
                <a:latin typeface="Noto Sans S Chinese Bold" pitchFamily="34" charset="-122"/>
                <a:ea typeface="Noto Sans S Chinese Bold" pitchFamily="34" charset="-122"/>
              </a:rPr>
              <a:t>拆装、</a:t>
            </a:r>
            <a:r>
              <a:rPr lang="en-US" altLang="zh-CN" sz="1100" b="1" dirty="0">
                <a:solidFill>
                  <a:schemeClr val="bg1"/>
                </a:solidFill>
                <a:latin typeface="Noto Sans S Chinese Bold" pitchFamily="34" charset="-122"/>
                <a:ea typeface="Noto Sans S Chinese Bold" pitchFamily="34" charset="-122"/>
              </a:rPr>
              <a:t>VR</a:t>
            </a:r>
            <a:r>
              <a:rPr lang="zh-CN" altLang="en-US" sz="1100" b="1" dirty="0">
                <a:solidFill>
                  <a:schemeClr val="bg1"/>
                </a:solidFill>
                <a:latin typeface="Noto Sans S Chinese Bold" pitchFamily="34" charset="-122"/>
                <a:ea typeface="Noto Sans S Chinese Bold" pitchFamily="34" charset="-122"/>
              </a:rPr>
              <a:t>维修等教学</a:t>
            </a:r>
            <a:r>
              <a:rPr lang="zh-CN" altLang="zh-CN" sz="1100" b="1" dirty="0">
                <a:solidFill>
                  <a:schemeClr val="bg1"/>
                </a:solidFill>
                <a:latin typeface="Noto Sans S Chinese Bold" pitchFamily="34" charset="-122"/>
                <a:ea typeface="Noto Sans S Chinese Bold" pitchFamily="34" charset="-122"/>
              </a:rPr>
              <a:t>手段…</a:t>
            </a:r>
            <a:endParaRPr lang="zh-CN" altLang="en-US" sz="11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54713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 r="17417"/>
          <a:stretch/>
        </p:blipFill>
        <p:spPr>
          <a:xfrm>
            <a:off x="-27378" y="0"/>
            <a:ext cx="9171378" cy="5143500"/>
          </a:xfrm>
          <a:prstGeom prst="rect">
            <a:avLst/>
          </a:prstGeom>
        </p:spPr>
      </p:pic>
      <p:sp>
        <p:nvSpPr>
          <p:cNvPr id="6" name="矩形 5"/>
          <p:cNvSpPr/>
          <p:nvPr/>
        </p:nvSpPr>
        <p:spPr>
          <a:xfrm>
            <a:off x="-36512" y="342714"/>
            <a:ext cx="9180512" cy="4572385"/>
          </a:xfrm>
          <a:prstGeom prst="rect">
            <a:avLst/>
          </a:prstGeom>
          <a:solidFill>
            <a:srgbClr val="5026C6">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7" name="文本框 3"/>
          <p:cNvSpPr txBox="1"/>
          <p:nvPr/>
        </p:nvSpPr>
        <p:spPr>
          <a:xfrm>
            <a:off x="487333" y="457357"/>
            <a:ext cx="3436597" cy="702807"/>
          </a:xfrm>
          <a:prstGeom prst="rect">
            <a:avLst/>
          </a:prstGeom>
          <a:noFill/>
        </p:spPr>
        <p:txBody>
          <a:bodyPr wrap="square" lIns="86411" tIns="43205" rIns="86411" bIns="43205" rtlCol="0">
            <a:spAutoFit/>
          </a:bodyPr>
          <a:lstStyle/>
          <a:p>
            <a:pPr algn="dist"/>
            <a:r>
              <a:rPr lang="en-US" altLang="zh-CN" sz="4000" dirty="0">
                <a:solidFill>
                  <a:prstClr val="white"/>
                </a:solidFill>
                <a:latin typeface="Arial Black" pitchFamily="34" charset="0"/>
                <a:ea typeface="微软雅黑" panose="020B0503020204020204" pitchFamily="34" charset="-122"/>
              </a:rPr>
              <a:t>CONTENTS</a:t>
            </a:r>
            <a:endParaRPr lang="zh-CN" altLang="en-US" sz="4000" dirty="0">
              <a:solidFill>
                <a:prstClr val="white"/>
              </a:solidFill>
              <a:latin typeface="Arial Black" pitchFamily="34" charset="0"/>
              <a:ea typeface="微软雅黑" panose="020B0503020204020204" pitchFamily="34" charset="-122"/>
            </a:endParaRPr>
          </a:p>
        </p:txBody>
      </p:sp>
      <p:sp>
        <p:nvSpPr>
          <p:cNvPr id="8" name="文本框 3"/>
          <p:cNvSpPr txBox="1"/>
          <p:nvPr/>
        </p:nvSpPr>
        <p:spPr>
          <a:xfrm>
            <a:off x="544486" y="984050"/>
            <a:ext cx="2514811" cy="327320"/>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zh-CN" altLang="en-US" sz="1300" b="1" dirty="0">
                <a:solidFill>
                  <a:srgbClr val="FFFFFF"/>
                </a:solidFill>
                <a:latin typeface="Noto Sans S Chinese Regular" pitchFamily="34" charset="-122"/>
                <a:ea typeface="Noto Sans S Chinese Regular" pitchFamily="34" charset="-122"/>
              </a:rPr>
              <a:t>新职教专业建设解决方案</a:t>
            </a:r>
            <a:endParaRPr lang="en-US" altLang="zh-CN" sz="1300" b="1" dirty="0">
              <a:solidFill>
                <a:srgbClr val="FFFFFF"/>
              </a:solidFill>
              <a:latin typeface="Noto Sans S Chinese Regular" pitchFamily="34" charset="-122"/>
              <a:ea typeface="Noto Sans S Chinese Regular" pitchFamily="34" charset="-122"/>
              <a:sym typeface="微软雅黑" pitchFamily="34" charset="-122"/>
            </a:endParaRPr>
          </a:p>
        </p:txBody>
      </p:sp>
      <p:grpSp>
        <p:nvGrpSpPr>
          <p:cNvPr id="9" name="组合 8"/>
          <p:cNvGrpSpPr/>
          <p:nvPr/>
        </p:nvGrpSpPr>
        <p:grpSpPr>
          <a:xfrm>
            <a:off x="3116451" y="1107540"/>
            <a:ext cx="5414118" cy="52323"/>
            <a:chOff x="3888829" y="1157943"/>
            <a:chExt cx="6821121" cy="65920"/>
          </a:xfrm>
        </p:grpSpPr>
        <p:sp>
          <p:nvSpPr>
            <p:cNvPr id="22" name="矩形 21"/>
            <p:cNvSpPr/>
            <p:nvPr/>
          </p:nvSpPr>
          <p:spPr>
            <a:xfrm>
              <a:off x="9793485" y="1157943"/>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88829" y="1190903"/>
              <a:ext cx="6048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2114512"/>
            <a:ext cx="4493450" cy="3429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2758069"/>
            <a:ext cx="4493450" cy="3429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3354806"/>
            <a:ext cx="4493450" cy="34292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3"/>
          <p:cNvSpPr txBox="1"/>
          <p:nvPr/>
        </p:nvSpPr>
        <p:spPr>
          <a:xfrm>
            <a:off x="2373441" y="2067694"/>
            <a:ext cx="322117" cy="431835"/>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5026C6"/>
                </a:solidFill>
                <a:latin typeface="Arial Black" pitchFamily="34" charset="0"/>
                <a:ea typeface="Noto Sans S Chinese Regular" pitchFamily="34" charset="-122"/>
                <a:cs typeface="Aharoni" pitchFamily="2" charset="-79"/>
              </a:rPr>
              <a:t>1</a:t>
            </a:r>
            <a:endParaRPr lang="en-US" altLang="zh-CN" sz="2000" b="1" dirty="0">
              <a:solidFill>
                <a:srgbClr val="5026C6"/>
              </a:solidFill>
              <a:latin typeface="Arial Black" pitchFamily="34" charset="0"/>
              <a:ea typeface="Noto Sans S Chinese Regular" pitchFamily="34" charset="-122"/>
              <a:cs typeface="Aharoni" pitchFamily="2" charset="-79"/>
              <a:sym typeface="微软雅黑" pitchFamily="34" charset="-122"/>
            </a:endParaRPr>
          </a:p>
        </p:txBody>
      </p:sp>
      <p:sp>
        <p:nvSpPr>
          <p:cNvPr id="15" name="文本框 3"/>
          <p:cNvSpPr txBox="1"/>
          <p:nvPr/>
        </p:nvSpPr>
        <p:spPr>
          <a:xfrm>
            <a:off x="2373441" y="2715766"/>
            <a:ext cx="322117" cy="431835"/>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5026C6"/>
                </a:solidFill>
                <a:latin typeface="Arial Black" pitchFamily="34" charset="0"/>
                <a:ea typeface="Noto Sans S Chinese Regular" pitchFamily="34" charset="-122"/>
                <a:cs typeface="Aharoni" pitchFamily="2" charset="-79"/>
              </a:rPr>
              <a:t>2</a:t>
            </a:r>
            <a:endParaRPr lang="en-US" altLang="zh-CN" sz="2000" b="1" dirty="0">
              <a:solidFill>
                <a:srgbClr val="5026C6"/>
              </a:solidFill>
              <a:latin typeface="Arial Black" pitchFamily="34" charset="0"/>
              <a:ea typeface="Noto Sans S Chinese Regular" pitchFamily="34" charset="-122"/>
              <a:cs typeface="Aharoni" pitchFamily="2" charset="-79"/>
              <a:sym typeface="微软雅黑" pitchFamily="34" charset="-122"/>
            </a:endParaRPr>
          </a:p>
        </p:txBody>
      </p:sp>
      <p:sp>
        <p:nvSpPr>
          <p:cNvPr id="17" name="文本框 3"/>
          <p:cNvSpPr txBox="1"/>
          <p:nvPr/>
        </p:nvSpPr>
        <p:spPr>
          <a:xfrm>
            <a:off x="2373441" y="3291830"/>
            <a:ext cx="322117" cy="431835"/>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5026C6"/>
                </a:solidFill>
                <a:latin typeface="Arial Black" pitchFamily="34" charset="0"/>
                <a:ea typeface="Noto Sans S Chinese Regular" pitchFamily="34" charset="-122"/>
                <a:cs typeface="Aharoni" pitchFamily="2" charset="-79"/>
              </a:rPr>
              <a:t>3</a:t>
            </a:r>
            <a:endParaRPr lang="en-US" altLang="zh-CN" sz="2000" b="1" dirty="0">
              <a:solidFill>
                <a:srgbClr val="5026C6"/>
              </a:solidFill>
              <a:latin typeface="Arial Black" pitchFamily="34" charset="0"/>
              <a:ea typeface="Noto Sans S Chinese Regular" pitchFamily="34" charset="-122"/>
              <a:cs typeface="Aharoni" pitchFamily="2" charset="-79"/>
              <a:sym typeface="微软雅黑" pitchFamily="34" charset="-122"/>
            </a:endParaRPr>
          </a:p>
        </p:txBody>
      </p:sp>
      <p:sp>
        <p:nvSpPr>
          <p:cNvPr id="18" name="文本框 3"/>
          <p:cNvSpPr txBox="1"/>
          <p:nvPr/>
        </p:nvSpPr>
        <p:spPr>
          <a:xfrm>
            <a:off x="3323839" y="2088462"/>
            <a:ext cx="3008393" cy="395030"/>
          </a:xfrm>
          <a:prstGeom prst="rect">
            <a:avLst/>
          </a:prstGeom>
          <a:noFill/>
        </p:spPr>
        <p:txBody>
          <a:bodyPr wrap="square" lIns="86411" tIns="43205" rIns="86411" bIns="43205" rtlCol="0">
            <a:spAutoFit/>
          </a:bodyPr>
          <a:lstStyle/>
          <a:p>
            <a:r>
              <a:rPr lang="zh-CN" altLang="en-US" sz="2000" b="1" dirty="0">
                <a:solidFill>
                  <a:srgbClr val="5026C6"/>
                </a:solidFill>
                <a:latin typeface="微软雅黑" panose="020B0503020204020204" pitchFamily="34" charset="-122"/>
                <a:ea typeface="微软雅黑" panose="020B0503020204020204" pitchFamily="34" charset="-122"/>
                <a:cs typeface="Segoe UI Semibold" panose="020B0702040204020203" pitchFamily="34" charset="0"/>
              </a:rPr>
              <a:t>需求痛点</a:t>
            </a:r>
          </a:p>
        </p:txBody>
      </p:sp>
      <p:sp>
        <p:nvSpPr>
          <p:cNvPr id="19" name="文本框 3"/>
          <p:cNvSpPr txBox="1"/>
          <p:nvPr/>
        </p:nvSpPr>
        <p:spPr>
          <a:xfrm>
            <a:off x="3323839" y="2726160"/>
            <a:ext cx="3008393" cy="395030"/>
          </a:xfrm>
          <a:prstGeom prst="rect">
            <a:avLst/>
          </a:prstGeom>
          <a:noFill/>
        </p:spPr>
        <p:txBody>
          <a:bodyPr wrap="square" lIns="86411" tIns="43205" rIns="86411" bIns="43205" rtlCol="0">
            <a:spAutoFit/>
          </a:bodyPr>
          <a:lstStyle/>
          <a:p>
            <a:r>
              <a:rPr lang="zh-CN" altLang="en-US" sz="2000" b="1" dirty="0">
                <a:solidFill>
                  <a:srgbClr val="5026C6"/>
                </a:solidFill>
                <a:latin typeface="微软雅黑" panose="020B0503020204020204" pitchFamily="34" charset="-122"/>
                <a:ea typeface="微软雅黑" panose="020B0503020204020204" pitchFamily="34" charset="-122"/>
                <a:cs typeface="Segoe UI Semibold" panose="020B0702040204020203" pitchFamily="34" charset="0"/>
              </a:rPr>
              <a:t>解决方案</a:t>
            </a:r>
          </a:p>
        </p:txBody>
      </p:sp>
      <p:sp>
        <p:nvSpPr>
          <p:cNvPr id="21" name="文本框 3"/>
          <p:cNvSpPr txBox="1"/>
          <p:nvPr/>
        </p:nvSpPr>
        <p:spPr>
          <a:xfrm>
            <a:off x="3323839" y="3328755"/>
            <a:ext cx="3008393" cy="395030"/>
          </a:xfrm>
          <a:prstGeom prst="rect">
            <a:avLst/>
          </a:prstGeom>
          <a:noFill/>
        </p:spPr>
        <p:txBody>
          <a:bodyPr wrap="square" lIns="86411" tIns="43205" rIns="86411" bIns="43205" rtlCol="0">
            <a:spAutoFit/>
          </a:bodyPr>
          <a:lstStyle/>
          <a:p>
            <a:r>
              <a:rPr lang="zh-CN" altLang="en-US" sz="2000" b="1" dirty="0">
                <a:solidFill>
                  <a:srgbClr val="5026C6"/>
                </a:solidFill>
                <a:latin typeface="微软雅黑" panose="020B0503020204020204" pitchFamily="34" charset="-122"/>
                <a:ea typeface="微软雅黑" panose="020B0503020204020204" pitchFamily="34" charset="-122"/>
                <a:cs typeface="Segoe UI Semibold" panose="020B0702040204020203" pitchFamily="34" charset="0"/>
              </a:rPr>
              <a:t>成功案例</a:t>
            </a:r>
          </a:p>
        </p:txBody>
      </p:sp>
      <p:pic>
        <p:nvPicPr>
          <p:cNvPr id="20" name="Picture 2" descr="D:\李欢\1.JOB\01  进行中\1 赛名师VI\赛名师logo\1 赛名师智慧课堂LOGO\1 Logo标准文件\logo_组合组合确定版-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9687"/>
          <a:stretch/>
        </p:blipFill>
        <p:spPr bwMode="auto">
          <a:xfrm>
            <a:off x="7802642" y="787634"/>
            <a:ext cx="692449" cy="31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35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huan.li1\Downloads\vlad-grebenyev-188322-unsplas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36"/>
          <a:stretch/>
        </p:blipFill>
        <p:spPr bwMode="auto">
          <a:xfrm>
            <a:off x="2021" y="0"/>
            <a:ext cx="9141979"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7086" y="1220903"/>
            <a:ext cx="4801315" cy="451406"/>
          </a:xfrm>
          <a:prstGeom prst="rect">
            <a:avLst/>
          </a:prstGeom>
        </p:spPr>
        <p:txBody>
          <a:bodyPr wrap="none">
            <a:spAutoFit/>
          </a:bodyPr>
          <a:lstStyle/>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a:t>
            </a:r>
            <a:r>
              <a:rPr lang="zh-CN" altLang="en-US" sz="2000" b="1" dirty="0">
                <a:solidFill>
                  <a:schemeClr val="bg1"/>
                </a:solidFill>
                <a:latin typeface="Noto Sans S Chinese Black" pitchFamily="34" charset="-122"/>
                <a:ea typeface="Noto Sans S Chinese Black" pitchFamily="34" charset="-122"/>
              </a:rPr>
              <a:t>检测</a:t>
            </a:r>
            <a:r>
              <a:rPr lang="zh-CN" altLang="zh-CN" sz="2000" b="1" dirty="0">
                <a:solidFill>
                  <a:schemeClr val="bg1"/>
                </a:solidFill>
                <a:latin typeface="Noto Sans S Chinese Black" pitchFamily="34" charset="-122"/>
                <a:ea typeface="Noto Sans S Chinese Black" pitchFamily="34" charset="-122"/>
              </a:rPr>
              <a:t>与维修</a:t>
            </a:r>
            <a:r>
              <a:rPr lang="zh-CN" altLang="en-US" sz="2000" b="1" dirty="0">
                <a:solidFill>
                  <a:schemeClr val="bg1"/>
                </a:solidFill>
                <a:latin typeface="Noto Sans S Chinese Black" pitchFamily="34" charset="-122"/>
                <a:ea typeface="Noto Sans S Chinese Black" pitchFamily="34" charset="-122"/>
              </a:rPr>
              <a:t>技术</a:t>
            </a:r>
            <a:r>
              <a:rPr lang="zh-CN" altLang="zh-CN" sz="2000" b="1" dirty="0">
                <a:solidFill>
                  <a:schemeClr val="bg1"/>
                </a:solidFill>
                <a:latin typeface="Noto Sans S Chinese Black" pitchFamily="34" charset="-122"/>
                <a:ea typeface="Noto Sans S Chinese Black" pitchFamily="34" charset="-122"/>
              </a:rPr>
              <a:t>专业</a:t>
            </a:r>
            <a:r>
              <a:rPr lang="zh-CN" altLang="en-US" sz="2000" b="1" dirty="0">
                <a:solidFill>
                  <a:schemeClr val="bg1"/>
                </a:solidFill>
                <a:latin typeface="Noto Sans S Chinese Black" pitchFamily="34" charset="-122"/>
                <a:ea typeface="Noto Sans S Chinese Black" pitchFamily="34" charset="-122"/>
              </a:rPr>
              <a:t>模块化产品内容</a:t>
            </a:r>
            <a:endParaRPr lang="zh-CN" altLang="zh-CN" sz="2000" b="1" dirty="0">
              <a:solidFill>
                <a:schemeClr val="bg1"/>
              </a:solidFill>
              <a:latin typeface="Noto Sans S Chinese Black" pitchFamily="34" charset="-122"/>
              <a:ea typeface="Noto Sans S Chinese Black"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1865802059"/>
              </p:ext>
            </p:extLst>
          </p:nvPr>
        </p:nvGraphicFramePr>
        <p:xfrm>
          <a:off x="755576" y="1707655"/>
          <a:ext cx="7632848" cy="2921913"/>
        </p:xfrm>
        <a:graphic>
          <a:graphicData uri="http://schemas.openxmlformats.org/drawingml/2006/table">
            <a:tbl>
              <a:tblPr firstRow="1" firstCol="1" bandRow="1">
                <a:tableStyleId>{5C22544A-7EE6-4342-B048-85BDC9FD1C3A}</a:tableStyleId>
              </a:tblPr>
              <a:tblGrid>
                <a:gridCol w="1288661">
                  <a:extLst>
                    <a:ext uri="{9D8B030D-6E8A-4147-A177-3AD203B41FA5}">
                      <a16:colId xmlns="" xmlns:a16="http://schemas.microsoft.com/office/drawing/2014/main" val="20000"/>
                    </a:ext>
                  </a:extLst>
                </a:gridCol>
                <a:gridCol w="6344187">
                  <a:extLst>
                    <a:ext uri="{9D8B030D-6E8A-4147-A177-3AD203B41FA5}">
                      <a16:colId xmlns="" xmlns:a16="http://schemas.microsoft.com/office/drawing/2014/main" val="20001"/>
                    </a:ext>
                  </a:extLst>
                </a:gridCol>
              </a:tblGrid>
              <a:tr h="466642">
                <a:tc>
                  <a:txBody>
                    <a:bodyPr/>
                    <a:lstStyle/>
                    <a:p>
                      <a:pPr algn="ctr">
                        <a:spcAft>
                          <a:spcPts val="0"/>
                        </a:spcAft>
                      </a:pPr>
                      <a:r>
                        <a:rPr lang="zh-CN" altLang="en-US" sz="1600" kern="100" dirty="0">
                          <a:solidFill>
                            <a:schemeClr val="bg1"/>
                          </a:solidFill>
                          <a:effectLst/>
                          <a:latin typeface="Noto Sans S Chinese Black" pitchFamily="34" charset="-122"/>
                          <a:ea typeface="Noto Sans S Chinese Black" pitchFamily="34" charset="-122"/>
                          <a:cs typeface="Arial"/>
                        </a:rPr>
                        <a:t>类别</a:t>
                      </a:r>
                      <a:endParaRPr lang="zh-CN" sz="1600"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solidFill>
                      <a:srgbClr val="3A27C5">
                        <a:alpha val="88000"/>
                      </a:srgbClr>
                    </a:solidFill>
                  </a:tcPr>
                </a:tc>
                <a:tc>
                  <a:txBody>
                    <a:bodyPr/>
                    <a:lstStyle/>
                    <a:p>
                      <a:pPr algn="ctr">
                        <a:spcAft>
                          <a:spcPts val="0"/>
                        </a:spcAft>
                      </a:pPr>
                      <a:r>
                        <a:rPr lang="zh-CN" sz="1600" kern="0" dirty="0">
                          <a:solidFill>
                            <a:schemeClr val="bg1"/>
                          </a:solidFill>
                          <a:effectLst/>
                          <a:latin typeface="Noto Sans S Chinese Black" pitchFamily="34" charset="-122"/>
                          <a:ea typeface="Noto Sans S Chinese Black" pitchFamily="34" charset="-122"/>
                        </a:rPr>
                        <a:t>产品构成</a:t>
                      </a:r>
                      <a:r>
                        <a:rPr lang="zh-CN" altLang="en-US" sz="1600" kern="0" dirty="0">
                          <a:solidFill>
                            <a:schemeClr val="bg1"/>
                          </a:solidFill>
                          <a:effectLst/>
                          <a:latin typeface="Noto Sans S Chinese Black" pitchFamily="34" charset="-122"/>
                          <a:ea typeface="Noto Sans S Chinese Black" pitchFamily="34" charset="-122"/>
                        </a:rPr>
                        <a:t>（具体勾选模块见下页）</a:t>
                      </a:r>
                      <a:endParaRPr lang="zh-CN" sz="1600"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solidFill>
                      <a:srgbClr val="3A27C5">
                        <a:alpha val="88000"/>
                      </a:srgbClr>
                    </a:solidFill>
                  </a:tcPr>
                </a:tc>
                <a:extLst>
                  <a:ext uri="{0D108BD9-81ED-4DB2-BD59-A6C34878D82A}">
                    <a16:rowId xmlns="" xmlns:a16="http://schemas.microsoft.com/office/drawing/2014/main" val="10000"/>
                  </a:ext>
                </a:extLst>
              </a:tr>
              <a:tr h="717911">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E</a:t>
                      </a:r>
                      <a:r>
                        <a:rPr lang="zh-CN" sz="1600" kern="100" dirty="0">
                          <a:solidFill>
                            <a:schemeClr val="bg1"/>
                          </a:solidFill>
                          <a:effectLst/>
                          <a:latin typeface="Noto Sans S Chinese Bold" pitchFamily="34" charset="-122"/>
                          <a:ea typeface="Noto Sans S Chinese Bold" pitchFamily="34" charset="-122"/>
                        </a:rPr>
                        <a:t>教学版</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3A27C5">
                        <a:alpha val="88000"/>
                      </a:srgbClr>
                    </a:solidFill>
                  </a:tcPr>
                </a:tc>
                <a:tc>
                  <a:txBody>
                    <a:bodyPr/>
                    <a:lstStyle/>
                    <a:p>
                      <a:pPr algn="ctr">
                        <a:lnSpc>
                          <a:spcPct val="150000"/>
                        </a:lnSpc>
                        <a:spcAft>
                          <a:spcPts val="0"/>
                        </a:spcAft>
                      </a:pPr>
                      <a:r>
                        <a:rPr lang="en-US" altLang="zh-CN" sz="1400" b="1" kern="100" dirty="0">
                          <a:solidFill>
                            <a:srgbClr val="C00000"/>
                          </a:solidFill>
                          <a:effectLst/>
                          <a:latin typeface="Noto Sans S Chinese Bold" pitchFamily="34" charset="-122"/>
                          <a:ea typeface="Noto Sans S Chinese Bold" pitchFamily="34" charset="-122"/>
                          <a:cs typeface="Arial"/>
                        </a:rPr>
                        <a:t>222</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4</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altLang="zh-CN" sz="1400" b="1" kern="100" dirty="0">
                          <a:solidFill>
                            <a:srgbClr val="C00000"/>
                          </a:solidFill>
                          <a:effectLst/>
                          <a:latin typeface="Noto Sans S Chinese Bold" pitchFamily="34" charset="-122"/>
                          <a:ea typeface="Noto Sans S Chinese Bold" pitchFamily="34" charset="-122"/>
                          <a:cs typeface="Arial"/>
                        </a:rPr>
                        <a:t>2</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2</a:t>
                      </a:r>
                      <a:r>
                        <a:rPr lang="en-US" sz="1200" b="1" kern="100" dirty="0">
                          <a:solidFill>
                            <a:schemeClr val="accent6"/>
                          </a:solidFill>
                          <a:effectLst/>
                          <a:latin typeface="Noto Sans S Chinese Bold" pitchFamily="34" charset="-122"/>
                          <a:ea typeface="Noto Sans S Chinese Bold" pitchFamily="34" charset="-122"/>
                          <a:cs typeface="Arial"/>
                        </a:rPr>
                        <a:t>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altLang="zh-CN" sz="1400" b="1" kern="100" dirty="0">
                          <a:solidFill>
                            <a:srgbClr val="C00000"/>
                          </a:solidFill>
                          <a:effectLst/>
                          <a:latin typeface="Noto Sans S Chinese Bold" pitchFamily="34" charset="-122"/>
                          <a:ea typeface="Noto Sans S Chinese Bold" pitchFamily="34" charset="-122"/>
                          <a:cs typeface="Arial"/>
                        </a:rPr>
                        <a:t>3</a:t>
                      </a:r>
                      <a:endParaRPr lang="zh-CN" sz="1200"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（赠送服务器、赛</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chemeClr val="bg1">
                        <a:alpha val="88000"/>
                      </a:schemeClr>
                    </a:solidFill>
                  </a:tcPr>
                </a:tc>
                <a:extLst>
                  <a:ext uri="{0D108BD9-81ED-4DB2-BD59-A6C34878D82A}">
                    <a16:rowId xmlns="" xmlns:a16="http://schemas.microsoft.com/office/drawing/2014/main" val="10001"/>
                  </a:ext>
                </a:extLst>
              </a:tr>
              <a:tr h="833840">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VR</a:t>
                      </a:r>
                      <a:r>
                        <a:rPr lang="zh-CN" sz="1600" kern="100" dirty="0">
                          <a:solidFill>
                            <a:schemeClr val="bg1"/>
                          </a:solidFill>
                          <a:effectLst/>
                          <a:latin typeface="Noto Sans S Chinese Bold" pitchFamily="34" charset="-122"/>
                          <a:ea typeface="Noto Sans S Chinese Bold" pitchFamily="34" charset="-122"/>
                        </a:rPr>
                        <a:t>教学</a:t>
                      </a:r>
                      <a:r>
                        <a:rPr lang="en-US" sz="1600" kern="100" dirty="0">
                          <a:solidFill>
                            <a:schemeClr val="bg1"/>
                          </a:solidFill>
                          <a:effectLst/>
                          <a:latin typeface="Noto Sans S Chinese Bold" pitchFamily="34" charset="-122"/>
                          <a:ea typeface="Noto Sans S Chinese Bold" pitchFamily="34" charset="-122"/>
                        </a:rPr>
                        <a:t>A</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3A27C5">
                        <a:alpha val="88000"/>
                      </a:srgbClr>
                    </a:solidFill>
                  </a:tcPr>
                </a:tc>
                <a:tc>
                  <a:txBody>
                    <a:bodyPr/>
                    <a:lstStyle/>
                    <a:p>
                      <a:pPr algn="ctr">
                        <a:lnSpc>
                          <a:spcPct val="150000"/>
                        </a:lnSpc>
                        <a:spcAft>
                          <a:spcPts val="0"/>
                        </a:spcAft>
                      </a:pPr>
                      <a:r>
                        <a:rPr lang="en-US" sz="1400" b="1" kern="100" dirty="0">
                          <a:solidFill>
                            <a:srgbClr val="C00000"/>
                          </a:solidFill>
                          <a:effectLst/>
                          <a:latin typeface="Noto Sans S Chinese Bold" pitchFamily="34" charset="-122"/>
                          <a:ea typeface="Noto Sans S Chinese Bold" pitchFamily="34" charset="-122"/>
                          <a:cs typeface="Arial"/>
                        </a:rPr>
                        <a:t>2343</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4</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altLang="zh-CN" sz="1400" b="1" kern="100" dirty="0">
                          <a:solidFill>
                            <a:srgbClr val="C00000"/>
                          </a:solidFill>
                          <a:effectLst/>
                          <a:latin typeface="Noto Sans S Chinese Bold" pitchFamily="34" charset="-122"/>
                          <a:ea typeface="Noto Sans S Chinese Bold" pitchFamily="34" charset="-122"/>
                          <a:cs typeface="Arial"/>
                        </a:rPr>
                        <a:t>2</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+VR</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endParaRPr lang="en-US" sz="1200" b="1"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显示</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、汽车人培方案、岗位需求报告、直播讲座）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chemeClr val="bg1">
                        <a:alpha val="88000"/>
                      </a:schemeClr>
                    </a:solidFill>
                  </a:tcPr>
                </a:tc>
                <a:extLst>
                  <a:ext uri="{0D108BD9-81ED-4DB2-BD59-A6C34878D82A}">
                    <a16:rowId xmlns="" xmlns:a16="http://schemas.microsoft.com/office/drawing/2014/main" val="10002"/>
                  </a:ext>
                </a:extLst>
              </a:tr>
              <a:tr h="717911">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VR</a:t>
                      </a:r>
                      <a:r>
                        <a:rPr lang="zh-CN" sz="1600" kern="100" dirty="0">
                          <a:solidFill>
                            <a:schemeClr val="bg1"/>
                          </a:solidFill>
                          <a:effectLst/>
                          <a:latin typeface="Noto Sans S Chinese Bold" pitchFamily="34" charset="-122"/>
                          <a:ea typeface="Noto Sans S Chinese Bold" pitchFamily="34" charset="-122"/>
                        </a:rPr>
                        <a:t>教学</a:t>
                      </a:r>
                      <a:r>
                        <a:rPr lang="en-US" sz="1600" kern="100" dirty="0">
                          <a:solidFill>
                            <a:schemeClr val="bg1"/>
                          </a:solidFill>
                          <a:effectLst/>
                          <a:latin typeface="Noto Sans S Chinese Bold" pitchFamily="34" charset="-122"/>
                          <a:ea typeface="Noto Sans S Chinese Bold" pitchFamily="34" charset="-122"/>
                        </a:rPr>
                        <a:t>B</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3A27C5">
                        <a:alpha val="88000"/>
                      </a:srgbClr>
                    </a:solidFill>
                  </a:tcPr>
                </a:tc>
                <a:tc>
                  <a:txBody>
                    <a:bodyPr/>
                    <a:lstStyle/>
                    <a:p>
                      <a:pPr algn="ctr">
                        <a:lnSpc>
                          <a:spcPct val="150000"/>
                        </a:lnSpc>
                        <a:spcAft>
                          <a:spcPts val="0"/>
                        </a:spcAft>
                      </a:pPr>
                      <a:r>
                        <a:rPr lang="en-US" sz="1400" b="1" kern="100" dirty="0">
                          <a:solidFill>
                            <a:srgbClr val="C00000"/>
                          </a:solidFill>
                          <a:effectLst/>
                          <a:latin typeface="Noto Sans S Chinese Bold" pitchFamily="34" charset="-122"/>
                          <a:ea typeface="Noto Sans S Chinese Bold" pitchFamily="34" charset="-122"/>
                          <a:cs typeface="Arial"/>
                        </a:rPr>
                        <a:t>2343</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4</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altLang="zh-CN" sz="1400" b="1" kern="100" dirty="0">
                          <a:solidFill>
                            <a:srgbClr val="C00000"/>
                          </a:solidFill>
                          <a:effectLst/>
                          <a:latin typeface="Noto Sans S Chinese Bold" pitchFamily="34" charset="-122"/>
                          <a:ea typeface="Noto Sans S Chinese Bold" pitchFamily="34" charset="-122"/>
                          <a:cs typeface="Arial"/>
                        </a:rPr>
                        <a:t>2</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+VR</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endParaRPr lang="zh-CN" sz="1200"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人</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chemeClr val="bg1">
                        <a:alpha val="88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72701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20838544"/>
              </p:ext>
            </p:extLst>
          </p:nvPr>
        </p:nvGraphicFramePr>
        <p:xfrm>
          <a:off x="711714" y="1056390"/>
          <a:ext cx="7460686" cy="353158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extLst>
                  <a:ext uri="{0D108BD9-81ED-4DB2-BD59-A6C34878D82A}">
                    <a16:rowId xmlns="" xmlns:a16="http://schemas.microsoft.com/office/drawing/2014/main" val="10000"/>
                  </a:ext>
                </a:extLst>
              </a:tr>
              <a:tr h="222019">
                <a:tc rowSpan="4">
                  <a:txBody>
                    <a:bodyPr/>
                    <a:lstStyle/>
                    <a:p>
                      <a:pPr algn="ctr">
                        <a:spcAft>
                          <a:spcPts val="0"/>
                        </a:spcAft>
                      </a:pPr>
                      <a:r>
                        <a:rPr lang="zh-CN" sz="1600" b="1" kern="0" dirty="0">
                          <a:solidFill>
                            <a:schemeClr val="accent6"/>
                          </a:solidFill>
                          <a:effectLst/>
                          <a:latin typeface="Noto Sans S Chinese Bold" pitchFamily="34" charset="-122"/>
                          <a:ea typeface="Noto Sans S Chinese Bold" pitchFamily="34" charset="-122"/>
                        </a:rPr>
                        <a:t>课程资源</a:t>
                      </a:r>
                      <a:endParaRPr lang="en-US" altLang="zh-CN" sz="1600" b="1" kern="0" dirty="0">
                        <a:solidFill>
                          <a:schemeClr val="accent6"/>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3A27C5"/>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汽车发动机检测与维修课程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18501" marR="18501"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汽车底盘检测与维修课程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18501" marR="18501" marT="0" marB="0" anchor="ctr"/>
                </a:tc>
                <a:extLst>
                  <a:ext uri="{0D108BD9-81ED-4DB2-BD59-A6C34878D82A}">
                    <a16:rowId xmlns="" xmlns:a16="http://schemas.microsoft.com/office/drawing/2014/main" val="10002"/>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汽车文化课程</a:t>
                      </a:r>
                    </a:p>
                  </a:txBody>
                  <a:tcPr marL="68580" marR="68580" marT="0" marB="0" anchor="ctr"/>
                </a:tc>
                <a:extLst>
                  <a:ext uri="{0D108BD9-81ED-4DB2-BD59-A6C34878D82A}">
                    <a16:rowId xmlns="" xmlns:a16="http://schemas.microsoft.com/office/drawing/2014/main" val="10007"/>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汽车使用与维护课程</a:t>
                      </a:r>
                    </a:p>
                  </a:txBody>
                  <a:tcPr marL="68580" marR="68580" marT="0" marB="0" anchor="ctr"/>
                </a:tc>
                <a:extLst>
                  <a:ext uri="{0D108BD9-81ED-4DB2-BD59-A6C34878D82A}">
                    <a16:rowId xmlns="" xmlns:a16="http://schemas.microsoft.com/office/drawing/2014/main" val="10008"/>
                  </a:ext>
                </a:extLst>
              </a:tr>
              <a:tr h="119615">
                <a:tc rowSpan="7">
                  <a:txBody>
                    <a:bodyPr/>
                    <a:lstStyle/>
                    <a:p>
                      <a:pPr marL="0" algn="ctr" defTabSz="914400" rtl="0" eaLnBrk="1" latinLnBrk="0" hangingPunct="1">
                        <a:spcAft>
                          <a:spcPts val="0"/>
                        </a:spcAft>
                      </a:pPr>
                      <a:r>
                        <a:rPr lang="en-US" sz="1600" b="1" kern="0" dirty="0">
                          <a:solidFill>
                            <a:schemeClr val="accent6"/>
                          </a:solidFill>
                          <a:effectLst/>
                          <a:latin typeface="Noto Sans S Chinese Bold" pitchFamily="34" charset="-122"/>
                          <a:ea typeface="Noto Sans S Chinese Bold" pitchFamily="34" charset="-122"/>
                          <a:cs typeface="+mn-cs"/>
                        </a:rPr>
                        <a:t>3D</a:t>
                      </a:r>
                      <a:r>
                        <a:rPr lang="zh-CN" altLang="en-US" sz="1600" b="1" kern="0" dirty="0">
                          <a:solidFill>
                            <a:schemeClr val="accent6"/>
                          </a:solidFill>
                          <a:effectLst/>
                          <a:latin typeface="Noto Sans S Chinese Bold" pitchFamily="34" charset="-122"/>
                          <a:ea typeface="Noto Sans S Chinese Bold" pitchFamily="34" charset="-122"/>
                          <a:cs typeface="+mn-cs"/>
                        </a:rPr>
                        <a:t>软件</a:t>
                      </a:r>
                      <a:endParaRPr lang="en-US" altLang="zh-CN" sz="1600" b="1" kern="0" dirty="0">
                        <a:solidFill>
                          <a:schemeClr val="accent6"/>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2</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3A27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汽车发动机</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汽车变速器</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汽车底盘</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汽车空调</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汽车二级维护</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4"/>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新能源汽车电池及电池管理</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5"/>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6" name="TextBox 5"/>
          <p:cNvSpPr txBox="1"/>
          <p:nvPr/>
        </p:nvSpPr>
        <p:spPr>
          <a:xfrm>
            <a:off x="611560" y="72956"/>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41638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940649228"/>
              </p:ext>
            </p:extLst>
          </p:nvPr>
        </p:nvGraphicFramePr>
        <p:xfrm>
          <a:off x="711714" y="627534"/>
          <a:ext cx="7532694" cy="4415504"/>
        </p:xfrm>
        <a:graphic>
          <a:graphicData uri="http://schemas.openxmlformats.org/drawingml/2006/table">
            <a:tbl>
              <a:tblPr firstRow="1" firstCol="1" bandRow="1">
                <a:tableStyleId>{5C22544A-7EE6-4342-B048-85BDC9FD1C3A}</a:tableStyleId>
              </a:tblPr>
              <a:tblGrid>
                <a:gridCol w="1694138">
                  <a:extLst>
                    <a:ext uri="{9D8B030D-6E8A-4147-A177-3AD203B41FA5}">
                      <a16:colId xmlns="" xmlns:a16="http://schemas.microsoft.com/office/drawing/2014/main" val="20000"/>
                    </a:ext>
                  </a:extLst>
                </a:gridCol>
                <a:gridCol w="1035098">
                  <a:extLst>
                    <a:ext uri="{9D8B030D-6E8A-4147-A177-3AD203B41FA5}">
                      <a16:colId xmlns="" xmlns:a16="http://schemas.microsoft.com/office/drawing/2014/main" val="1095953618"/>
                    </a:ext>
                  </a:extLst>
                </a:gridCol>
                <a:gridCol w="4803458">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extLst>
                  <a:ext uri="{0D108BD9-81ED-4DB2-BD59-A6C34878D82A}">
                    <a16:rowId xmlns="" xmlns:a16="http://schemas.microsoft.com/office/drawing/2014/main" val="10000"/>
                  </a:ext>
                </a:extLst>
              </a:tr>
              <a:tr h="119615">
                <a:tc rowSpan="7">
                  <a:txBody>
                    <a:bodyPr/>
                    <a:lstStyle/>
                    <a:p>
                      <a:pPr marL="0" algn="ctr" defTabSz="914400" rtl="0" eaLnBrk="1" latinLnBrk="0" hangingPunct="1">
                        <a:spcAft>
                          <a:spcPts val="0"/>
                        </a:spcAft>
                      </a:pPr>
                      <a:r>
                        <a:rPr lang="en-US" sz="1600" b="1" kern="0" dirty="0">
                          <a:solidFill>
                            <a:schemeClr val="accent6"/>
                          </a:solidFill>
                          <a:effectLst/>
                          <a:latin typeface="Noto Sans S Chinese Bold" pitchFamily="34" charset="-122"/>
                          <a:ea typeface="Noto Sans S Chinese Bold" pitchFamily="34" charset="-122"/>
                          <a:cs typeface="+mn-cs"/>
                        </a:rPr>
                        <a:t>VR</a:t>
                      </a:r>
                      <a:r>
                        <a:rPr lang="zh-CN" sz="1600" b="1" kern="0" dirty="0">
                          <a:solidFill>
                            <a:schemeClr val="accent6"/>
                          </a:solidFill>
                          <a:effectLst/>
                          <a:latin typeface="Noto Sans S Chinese Bold" pitchFamily="34" charset="-122"/>
                          <a:ea typeface="Noto Sans S Chinese Bold" pitchFamily="34" charset="-122"/>
                          <a:cs typeface="+mn-cs"/>
                        </a:rPr>
                        <a:t>软件</a:t>
                      </a:r>
                      <a:endParaRPr lang="en-US" altLang="zh-CN" sz="1600" b="1" kern="0" dirty="0">
                        <a:solidFill>
                          <a:schemeClr val="accent6"/>
                        </a:solidFill>
                        <a:effectLst/>
                        <a:latin typeface="Noto Sans S Chinese Bold" pitchFamily="34" charset="-122"/>
                        <a:ea typeface="Noto Sans S Chinese Bold" pitchFamily="34" charset="-122"/>
                        <a:cs typeface="+mn-cs"/>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0</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3A27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1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智慧课堂软件</a:t>
                      </a:r>
                    </a:p>
                  </a:txBody>
                  <a:tcPr marL="68580" marR="68580" marT="0" marB="0" anchor="ctr"/>
                </a:tc>
                <a:extLst>
                  <a:ext uri="{0D108BD9-81ED-4DB2-BD59-A6C34878D82A}">
                    <a16:rowId xmlns="" xmlns:a16="http://schemas.microsoft.com/office/drawing/2014/main" val="10016"/>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纯电动汽车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17"/>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18"/>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新能源汽车动力电池及电池管理</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1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汽车故障诊断</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2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汽车四轮定位</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21"/>
                  </a:ext>
                </a:extLst>
              </a:tr>
              <a:tr h="119615">
                <a:tc rowSpan="9">
                  <a:txBody>
                    <a:bodyPr/>
                    <a:lstStyle/>
                    <a:p>
                      <a:pPr marL="0" algn="ctr" defTabSz="914400" rtl="0" eaLnBrk="1" latinLnBrk="0" hangingPunct="1">
                        <a:spcAft>
                          <a:spcPts val="0"/>
                        </a:spcAft>
                      </a:pPr>
                      <a:r>
                        <a:rPr lang="zh-CN" sz="1600" b="1" kern="0" dirty="0">
                          <a:solidFill>
                            <a:schemeClr val="accent6"/>
                          </a:solidFill>
                          <a:effectLst/>
                          <a:latin typeface="Noto Sans S Chinese Bold" pitchFamily="34" charset="-122"/>
                          <a:ea typeface="Noto Sans S Chinese Bold" pitchFamily="34" charset="-122"/>
                          <a:cs typeface="+mn-cs"/>
                        </a:rPr>
                        <a:t>行业微课类</a:t>
                      </a:r>
                      <a:endParaRPr lang="en-US" altLang="zh-CN" sz="1600" b="1" kern="0" dirty="0">
                        <a:solidFill>
                          <a:schemeClr val="accent6"/>
                        </a:solidFill>
                        <a:effectLst/>
                        <a:latin typeface="Noto Sans S Chinese Bold" pitchFamily="34" charset="-122"/>
                        <a:ea typeface="Noto Sans S Chinese Bold" pitchFamily="34" charset="-122"/>
                        <a:cs typeface="+mn-cs"/>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3</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3</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3</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3A27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销售顾问类</a:t>
                      </a:r>
                    </a:p>
                  </a:txBody>
                  <a:tcPr marL="68580" marR="68580" marT="0" marB="0" anchor="ctr"/>
                </a:tc>
                <a:extLst>
                  <a:ext uri="{0D108BD9-81ED-4DB2-BD59-A6C34878D82A}">
                    <a16:rowId xmlns="" xmlns:a16="http://schemas.microsoft.com/office/drawing/2014/main" val="1002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服务顾问类</a:t>
                      </a:r>
                    </a:p>
                  </a:txBody>
                  <a:tcPr marL="68580" marR="68580" marT="0" marB="0"/>
                </a:tc>
                <a:extLst>
                  <a:ext uri="{0D108BD9-81ED-4DB2-BD59-A6C34878D82A}">
                    <a16:rowId xmlns="" xmlns:a16="http://schemas.microsoft.com/office/drawing/2014/main" val="10023"/>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备件主管类</a:t>
                      </a:r>
                    </a:p>
                  </a:txBody>
                  <a:tcPr marL="68580" marR="68580" marT="0" marB="0"/>
                </a:tc>
                <a:extLst>
                  <a:ext uri="{0D108BD9-81ED-4DB2-BD59-A6C34878D82A}">
                    <a16:rowId xmlns="" xmlns:a16="http://schemas.microsoft.com/office/drawing/2014/main" val="10024"/>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前台主管类</a:t>
                      </a:r>
                    </a:p>
                  </a:txBody>
                  <a:tcPr marL="68580" marR="68580" marT="0" marB="0"/>
                </a:tc>
                <a:extLst>
                  <a:ext uri="{0D108BD9-81ED-4DB2-BD59-A6C34878D82A}">
                    <a16:rowId xmlns="" xmlns:a16="http://schemas.microsoft.com/office/drawing/2014/main" val="10025"/>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车间主管类</a:t>
                      </a:r>
                    </a:p>
                  </a:txBody>
                  <a:tcPr marL="68580" marR="68580" marT="0" marB="0"/>
                </a:tc>
                <a:extLst>
                  <a:ext uri="{0D108BD9-81ED-4DB2-BD59-A6C34878D82A}">
                    <a16:rowId xmlns="" xmlns:a16="http://schemas.microsoft.com/office/drawing/2014/main" val="10026"/>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销售部长类</a:t>
                      </a:r>
                    </a:p>
                  </a:txBody>
                  <a:tcPr marL="68580" marR="68580" marT="0" marB="0"/>
                </a:tc>
                <a:extLst>
                  <a:ext uri="{0D108BD9-81ED-4DB2-BD59-A6C34878D82A}">
                    <a16:rowId xmlns="" xmlns:a16="http://schemas.microsoft.com/office/drawing/2014/main" val="10027"/>
                  </a:ext>
                </a:extLst>
              </a:tr>
              <a:tr h="20777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市场经理类</a:t>
                      </a:r>
                    </a:p>
                  </a:txBody>
                  <a:tcPr marL="68580" marR="68580" marT="0" marB="0"/>
                </a:tc>
                <a:extLst>
                  <a:ext uri="{0D108BD9-81ED-4DB2-BD59-A6C34878D82A}">
                    <a16:rowId xmlns="" xmlns:a16="http://schemas.microsoft.com/office/drawing/2014/main" val="10028"/>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8</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售后站长类</a:t>
                      </a:r>
                    </a:p>
                  </a:txBody>
                  <a:tcPr marL="68580" marR="68580" marT="0" marB="0"/>
                </a:tc>
                <a:extLst>
                  <a:ext uri="{0D108BD9-81ED-4DB2-BD59-A6C34878D82A}">
                    <a16:rowId xmlns="" xmlns:a16="http://schemas.microsoft.com/office/drawing/2014/main" val="10029"/>
                  </a:ext>
                </a:extLst>
              </a:tr>
              <a:tr h="19008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9</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总经理类</a:t>
                      </a:r>
                    </a:p>
                  </a:txBody>
                  <a:tcPr marL="68580" marR="68580" marT="0" marB="0"/>
                </a:tc>
                <a:extLst>
                  <a:ext uri="{0D108BD9-81ED-4DB2-BD59-A6C34878D82A}">
                    <a16:rowId xmlns="" xmlns:a16="http://schemas.microsoft.com/office/drawing/2014/main" val="10030"/>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3A27C5"/>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4" name="TextBox 3"/>
          <p:cNvSpPr txBox="1"/>
          <p:nvPr/>
        </p:nvSpPr>
        <p:spPr>
          <a:xfrm>
            <a:off x="611560" y="195486"/>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145221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1157"/>
          <a:stretch/>
        </p:blipFill>
        <p:spPr bwMode="auto">
          <a:xfrm flipH="1">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293C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0E1B77"/>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36391" y="3363838"/>
            <a:ext cx="6140065" cy="1384995"/>
          </a:xfrm>
          <a:prstGeom prst="rect">
            <a:avLst/>
          </a:prstGeom>
        </p:spPr>
        <p:txBody>
          <a:bodyPr wrap="square">
            <a:spAutoFit/>
          </a:bodyPr>
          <a:lstStyle/>
          <a:p>
            <a:pPr>
              <a:lnSpc>
                <a:spcPct val="150000"/>
              </a:lnSpc>
            </a:pPr>
            <a:r>
              <a:rPr lang="zh-CN" altLang="zh-CN" sz="1400" b="1" dirty="0">
                <a:solidFill>
                  <a:schemeClr val="bg1"/>
                </a:solidFill>
                <a:latin typeface="Noto Sans S Chinese Bold" pitchFamily="34" charset="-122"/>
                <a:ea typeface="Noto Sans S Chinese Bold" pitchFamily="34" charset="-122"/>
              </a:rPr>
              <a:t>汽车车身维修技术专业解决方案提供一揽子方案，涵盖人才培养方案、核心课程资源、</a:t>
            </a:r>
            <a:r>
              <a:rPr lang="en-US" altLang="zh-CN" sz="1400" b="1" dirty="0">
                <a:solidFill>
                  <a:schemeClr val="bg1"/>
                </a:solidFill>
                <a:latin typeface="Noto Sans S Chinese Bold" pitchFamily="34" charset="-122"/>
                <a:ea typeface="Noto Sans S Chinese Bold" pitchFamily="34" charset="-122"/>
              </a:rPr>
              <a:t>3D/VR</a:t>
            </a:r>
            <a:r>
              <a:rPr lang="zh-CN" altLang="zh-CN" sz="1400" b="1" dirty="0">
                <a:solidFill>
                  <a:schemeClr val="bg1"/>
                </a:solidFill>
                <a:latin typeface="Noto Sans S Chinese Bold" pitchFamily="34" charset="-122"/>
                <a:ea typeface="Noto Sans S Chinese Bold" pitchFamily="34" charset="-122"/>
              </a:rPr>
              <a:t>实训软件、一体化硬件设备、行业企业微课、政策解读直播、最新人才岗位需求推送等一体化产品服务</a:t>
            </a:r>
          </a:p>
          <a:p>
            <a:pPr>
              <a:lnSpc>
                <a:spcPct val="150000"/>
              </a:lnSpc>
            </a:pPr>
            <a:endParaRPr lang="zh-CN" altLang="en-US" sz="1400" b="1" dirty="0">
              <a:solidFill>
                <a:schemeClr val="bg1"/>
              </a:solidFill>
              <a:latin typeface="Noto Sans S Chinese Bold" pitchFamily="34" charset="-122"/>
              <a:ea typeface="Noto Sans S Chinese Bold" pitchFamily="34" charset="-122"/>
            </a:endParaRPr>
          </a:p>
        </p:txBody>
      </p:sp>
      <p:sp>
        <p:nvSpPr>
          <p:cNvPr id="9" name="矩形 8"/>
          <p:cNvSpPr/>
          <p:nvPr/>
        </p:nvSpPr>
        <p:spPr>
          <a:xfrm>
            <a:off x="5940152" y="841"/>
            <a:ext cx="2615136" cy="1202757"/>
          </a:xfrm>
          <a:prstGeom prst="rect">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5" y="196980"/>
            <a:ext cx="2492990"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zh-CN" b="1" dirty="0">
                <a:solidFill>
                  <a:schemeClr val="bg1"/>
                </a:solidFill>
                <a:latin typeface="Noto Sans S Chinese Black" pitchFamily="34" charset="-122"/>
                <a:ea typeface="Noto Sans S Chinese Black" pitchFamily="34" charset="-122"/>
              </a:rPr>
              <a:t>汽车</a:t>
            </a:r>
            <a:r>
              <a:rPr lang="zh-CN" altLang="en-US" b="1" dirty="0">
                <a:solidFill>
                  <a:schemeClr val="bg1"/>
                </a:solidFill>
                <a:latin typeface="Noto Sans S Chinese Black" pitchFamily="34" charset="-122"/>
                <a:ea typeface="Noto Sans S Chinese Black" pitchFamily="34" charset="-122"/>
              </a:rPr>
              <a:t>车身维修技术</a:t>
            </a:r>
            <a:r>
              <a:rPr lang="zh-CN" altLang="zh-CN" b="1" dirty="0">
                <a:solidFill>
                  <a:schemeClr val="bg1"/>
                </a:solidFill>
                <a:latin typeface="Noto Sans S Chinese Black" pitchFamily="34" charset="-122"/>
                <a:ea typeface="Noto Sans S Chinese Black" pitchFamily="34" charset="-122"/>
              </a:rPr>
              <a:t>专业</a:t>
            </a:r>
          </a:p>
        </p:txBody>
      </p:sp>
      <p:sp>
        <p:nvSpPr>
          <p:cNvPr id="11" name="TextBox 10"/>
          <p:cNvSpPr txBox="1"/>
          <p:nvPr/>
        </p:nvSpPr>
        <p:spPr>
          <a:xfrm>
            <a:off x="427686" y="279053"/>
            <a:ext cx="2232247" cy="646331"/>
          </a:xfrm>
          <a:prstGeom prst="rect">
            <a:avLst/>
          </a:prstGeom>
          <a:noFill/>
        </p:spPr>
        <p:txBody>
          <a:bodyPr wrap="square" rtlCol="0">
            <a:spAutoFit/>
          </a:bodyPr>
          <a:lstStyle/>
          <a:p>
            <a:r>
              <a:rPr lang="zh-CN" altLang="en-US" sz="2200" b="1" dirty="0">
                <a:solidFill>
                  <a:srgbClr val="293CC2"/>
                </a:solidFill>
                <a:latin typeface="Noto Sans S Chinese Black" pitchFamily="34" charset="-122"/>
                <a:ea typeface="Noto Sans S Chinese Black" pitchFamily="34" charset="-122"/>
              </a:rPr>
              <a:t>主打专业</a:t>
            </a:r>
            <a:r>
              <a:rPr lang="en-US" altLang="zh-CN" sz="2200" b="1" dirty="0">
                <a:solidFill>
                  <a:srgbClr val="293CC2"/>
                </a:solidFill>
                <a:latin typeface="Noto Sans S Chinese Black" pitchFamily="34" charset="-122"/>
                <a:ea typeface="Noto Sans S Chinese Black" pitchFamily="34" charset="-122"/>
              </a:rPr>
              <a:t>2</a:t>
            </a:r>
          </a:p>
          <a:p>
            <a:r>
              <a:rPr lang="zh-CN" altLang="zh-CN" sz="1400" b="1" dirty="0">
                <a:solidFill>
                  <a:srgbClr val="293CC2"/>
                </a:solidFill>
                <a:latin typeface="Noto Sans S Chinese Black" pitchFamily="34" charset="-122"/>
                <a:ea typeface="Noto Sans S Chinese Black" pitchFamily="34" charset="-122"/>
              </a:rPr>
              <a:t>专业代码：</a:t>
            </a:r>
            <a:r>
              <a:rPr lang="en-US" altLang="zh-CN" sz="1400" b="1" dirty="0">
                <a:solidFill>
                  <a:srgbClr val="293CC2"/>
                </a:solidFill>
                <a:latin typeface="Noto Sans S Chinese Black" pitchFamily="34" charset="-122"/>
                <a:ea typeface="Noto Sans S Chinese Black" pitchFamily="34" charset="-122"/>
              </a:rPr>
              <a:t>600210        </a:t>
            </a:r>
          </a:p>
        </p:txBody>
      </p:sp>
    </p:spTree>
    <p:extLst>
      <p:ext uri="{BB962C8B-B14F-4D97-AF65-F5344CB8AC3E}">
        <p14:creationId xmlns:p14="http://schemas.microsoft.com/office/powerpoint/2010/main" val="178348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43500"/>
          </a:xfrm>
          <a:prstGeom prst="rect">
            <a:avLst/>
          </a:prstGeom>
          <a:solidFill>
            <a:srgbClr val="293CC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615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7447"/>
          <a:stretch/>
        </p:blipFill>
        <p:spPr bwMode="auto">
          <a:xfrm>
            <a:off x="3458636" y="1843907"/>
            <a:ext cx="2363378" cy="177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922" r="10266"/>
          <a:stretch/>
        </p:blipFill>
        <p:spPr bwMode="auto">
          <a:xfrm>
            <a:off x="1007257" y="1839796"/>
            <a:ext cx="2355349" cy="18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矩形 65"/>
          <p:cNvSpPr/>
          <p:nvPr/>
        </p:nvSpPr>
        <p:spPr>
          <a:xfrm>
            <a:off x="1007257" y="3322496"/>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7" name="矩形 66"/>
          <p:cNvSpPr/>
          <p:nvPr/>
        </p:nvSpPr>
        <p:spPr>
          <a:xfrm>
            <a:off x="3458635" y="3322496"/>
            <a:ext cx="236337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2" name="矩形 11"/>
          <p:cNvSpPr/>
          <p:nvPr/>
        </p:nvSpPr>
        <p:spPr>
          <a:xfrm>
            <a:off x="1007258" y="3344093"/>
            <a:ext cx="2355348" cy="307777"/>
          </a:xfrm>
          <a:prstGeom prst="rect">
            <a:avLst/>
          </a:prstGeom>
          <a:solidFill>
            <a:schemeClr val="accent6">
              <a:lumMod val="75000"/>
            </a:schemeClr>
          </a:solidFill>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a:t>
            </a:r>
            <a:r>
              <a:rPr lang="zh-CN" altLang="en-US" sz="1400" b="1" dirty="0">
                <a:solidFill>
                  <a:schemeClr val="bg1"/>
                </a:solidFill>
                <a:latin typeface="Noto Sans S Chinese Bold" pitchFamily="34" charset="-122"/>
                <a:ea typeface="Noto Sans S Chinese Bold" pitchFamily="34" charset="-122"/>
              </a:rPr>
              <a:t>钣金</a:t>
            </a:r>
            <a:endParaRPr lang="en-US" altLang="zh-CN" sz="1400" b="1" dirty="0">
              <a:solidFill>
                <a:schemeClr val="bg1"/>
              </a:solidFill>
              <a:latin typeface="Noto Sans S Chinese Bold" pitchFamily="34" charset="-122"/>
              <a:ea typeface="Noto Sans S Chinese Bold" pitchFamily="34" charset="-122"/>
            </a:endParaRPr>
          </a:p>
        </p:txBody>
      </p:sp>
      <p:sp>
        <p:nvSpPr>
          <p:cNvPr id="13" name="矩形 12"/>
          <p:cNvSpPr/>
          <p:nvPr/>
        </p:nvSpPr>
        <p:spPr>
          <a:xfrm>
            <a:off x="3704447" y="3344093"/>
            <a:ext cx="1863725"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a:t>
            </a:r>
            <a:r>
              <a:rPr lang="zh-CN" altLang="en-US" sz="1400" b="1" dirty="0">
                <a:solidFill>
                  <a:schemeClr val="bg1"/>
                </a:solidFill>
                <a:latin typeface="Noto Sans S Chinese Bold" pitchFamily="34" charset="-122"/>
                <a:ea typeface="Noto Sans S Chinese Bold" pitchFamily="34" charset="-122"/>
              </a:rPr>
              <a:t>喷漆</a:t>
            </a:r>
            <a:endParaRPr lang="en-US" altLang="zh-CN" sz="1400" b="1" dirty="0">
              <a:solidFill>
                <a:schemeClr val="bg1"/>
              </a:solidFill>
              <a:latin typeface="Noto Sans S Chinese Bold" pitchFamily="34" charset="-122"/>
              <a:ea typeface="Noto Sans S Chinese Bold" pitchFamily="34" charset="-122"/>
              <a:cs typeface="Raleway"/>
            </a:endParaRPr>
          </a:p>
        </p:txBody>
      </p:sp>
      <p:sp>
        <p:nvSpPr>
          <p:cNvPr id="7" name="TextBox 6"/>
          <p:cNvSpPr txBox="1"/>
          <p:nvPr/>
        </p:nvSpPr>
        <p:spPr>
          <a:xfrm>
            <a:off x="899593" y="937052"/>
            <a:ext cx="1008111"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1861641"/>
            <a:ext cx="2355349" cy="169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5940152" y="3322241"/>
            <a:ext cx="235534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8" name="矩形 27"/>
          <p:cNvSpPr/>
          <p:nvPr/>
        </p:nvSpPr>
        <p:spPr>
          <a:xfrm>
            <a:off x="6084168" y="3343838"/>
            <a:ext cx="2088231"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a:t>
            </a:r>
            <a:r>
              <a:rPr lang="zh-CN" altLang="en-US" sz="1400" b="1" dirty="0">
                <a:solidFill>
                  <a:schemeClr val="bg1"/>
                </a:solidFill>
                <a:latin typeface="Noto Sans S Chinese Bold" pitchFamily="34" charset="-122"/>
                <a:ea typeface="Noto Sans S Chinese Bold" pitchFamily="34" charset="-122"/>
              </a:rPr>
              <a:t>美容</a:t>
            </a:r>
            <a:endParaRPr lang="en-US" altLang="zh-CN" sz="14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23299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4413" b="-24413"/>
          <a:stretch/>
        </p:blipFill>
        <p:spPr bwMode="auto">
          <a:xfrm>
            <a:off x="6839365" y="567402"/>
            <a:ext cx="2030633" cy="137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515"/>
          <a:stretch/>
        </p:blipFill>
        <p:spPr bwMode="auto">
          <a:xfrm>
            <a:off x="2611945" y="567403"/>
            <a:ext cx="2030634"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2211710"/>
            <a:ext cx="9144000" cy="2931790"/>
          </a:xfrm>
          <a:prstGeom prst="rect">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61194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en-US" sz="1100" b="1" dirty="0">
                <a:solidFill>
                  <a:schemeClr val="tx1">
                    <a:lumMod val="65000"/>
                    <a:lumOff val="35000"/>
                  </a:schemeClr>
                </a:solidFill>
                <a:latin typeface="Noto Sans S Chinese Bold" pitchFamily="34" charset="-122"/>
                <a:ea typeface="Noto Sans S Chinese Bold" pitchFamily="34" charset="-122"/>
              </a:rPr>
              <a:t>车身维修技术</a:t>
            </a:r>
            <a:r>
              <a:rPr lang="zh-CN" altLang="zh-CN" sz="1100" b="1" dirty="0">
                <a:solidFill>
                  <a:schemeClr val="tx1">
                    <a:lumMod val="65000"/>
                    <a:lumOff val="35000"/>
                  </a:schemeClr>
                </a:solidFill>
                <a:latin typeface="Noto Sans S Chinese Bold" pitchFamily="34" charset="-122"/>
                <a:ea typeface="Noto Sans S Chinese Bold" pitchFamily="34" charset="-122"/>
              </a:rPr>
              <a:t>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4932040" y="1596615"/>
            <a:ext cx="1762270"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课程资源匮乏、类型单一、</a:t>
            </a:r>
            <a:r>
              <a:rPr lang="zh-CN" altLang="en-US" sz="1100" b="1" dirty="0">
                <a:solidFill>
                  <a:schemeClr val="tx1">
                    <a:lumMod val="65000"/>
                    <a:lumOff val="35000"/>
                  </a:schemeClr>
                </a:solidFill>
                <a:latin typeface="Noto Sans S Chinese Bold" pitchFamily="34" charset="-122"/>
                <a:ea typeface="Noto Sans S Chinese Bold" pitchFamily="34" charset="-122"/>
              </a:rPr>
              <a:t>行业企业实践不足</a:t>
            </a: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人培方案、课程、实训、教学手段、增值服务一体化</a:t>
            </a:r>
            <a:endParaRPr lang="zh-CN" altLang="en-US" sz="1100" b="1" dirty="0">
              <a:solidFill>
                <a:schemeClr val="bg1"/>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庞门正道标题体" pitchFamily="2" charset="-122"/>
                <a:ea typeface="庞门正道标题体" pitchFamily="2" charset="-122"/>
                <a:cs typeface="+mn-ea"/>
              </a:rPr>
              <a:t>解决方案 </a:t>
            </a:r>
            <a:r>
              <a:rPr lang="en-US" altLang="zh-CN" sz="3500" dirty="0">
                <a:solidFill>
                  <a:schemeClr val="bg1">
                    <a:lumMod val="95000"/>
                  </a:schemeClr>
                </a:solidFill>
                <a:latin typeface="庞门正道标题体" pitchFamily="2" charset="-122"/>
                <a:ea typeface="庞门正道标题体" pitchFamily="2" charset="-122"/>
                <a:cs typeface="+mn-ea"/>
              </a:rPr>
              <a:t>&gt;</a:t>
            </a:r>
            <a:endParaRPr lang="zh-CN" altLang="en-US" sz="3500" dirty="0">
              <a:solidFill>
                <a:schemeClr val="bg1">
                  <a:lumMod val="95000"/>
                </a:schemeClr>
              </a:solidFill>
              <a:latin typeface="庞门正道标题体" pitchFamily="2" charset="-122"/>
              <a:ea typeface="庞门正道标题体" pitchFamily="2"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dirty="0">
                <a:solidFill>
                  <a:schemeClr val="tx1">
                    <a:lumMod val="65000"/>
                    <a:lumOff val="35000"/>
                  </a:schemeClr>
                </a:solidFill>
                <a:latin typeface="庞门正道标题体" pitchFamily="2" charset="-122"/>
                <a:ea typeface="庞门正道标题体" pitchFamily="2" charset="-122"/>
                <a:cs typeface="+mn-ea"/>
              </a:rPr>
              <a:t>专业建设短板</a:t>
            </a:r>
            <a:r>
              <a:rPr lang="en-US" altLang="zh-CN" sz="3600" dirty="0">
                <a:solidFill>
                  <a:schemeClr val="tx1">
                    <a:lumMod val="65000"/>
                    <a:lumOff val="35000"/>
                  </a:schemeClr>
                </a:solidFill>
                <a:latin typeface="庞门正道标题体" pitchFamily="2" charset="-122"/>
                <a:ea typeface="庞门正道标题体" pitchFamily="2" charset="-122"/>
                <a:cs typeface="+mn-ea"/>
              </a:rPr>
              <a:t>&gt;</a:t>
            </a:r>
            <a:endParaRPr lang="zh-CN" altLang="en-US" sz="3600" dirty="0">
              <a:solidFill>
                <a:schemeClr val="tx1">
                  <a:lumMod val="65000"/>
                  <a:lumOff val="35000"/>
                </a:schemeClr>
              </a:solidFill>
              <a:latin typeface="庞门正道标题体" pitchFamily="2" charset="-122"/>
              <a:ea typeface="庞门正道标题体" pitchFamily="2" charset="-122"/>
              <a:cs typeface="+mn-ea"/>
            </a:endParaRPr>
          </a:p>
        </p:txBody>
      </p:sp>
      <p:sp>
        <p:nvSpPr>
          <p:cNvPr id="60" name="L 形 59"/>
          <p:cNvSpPr/>
          <p:nvPr/>
        </p:nvSpPr>
        <p:spPr>
          <a:xfrm rot="8100000">
            <a:off x="7740381" y="2151789"/>
            <a:ext cx="228600" cy="228600"/>
          </a:xfrm>
          <a:prstGeom prst="corner">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6804249" y="1595576"/>
            <a:ext cx="2016224"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教学手段单一、实训设施不足、样品设备耗损等问题</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89" name="TextBox 88"/>
          <p:cNvSpPr txBox="1"/>
          <p:nvPr/>
        </p:nvSpPr>
        <p:spPr>
          <a:xfrm>
            <a:off x="4748461" y="4041104"/>
            <a:ext cx="2030632"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27</a:t>
            </a:r>
            <a:r>
              <a:rPr lang="zh-CN" altLang="zh-CN" sz="1100" b="1" dirty="0">
                <a:solidFill>
                  <a:schemeClr val="bg1"/>
                </a:solidFill>
                <a:latin typeface="Noto Sans S Chinese Bold" pitchFamily="34" charset="-122"/>
                <a:ea typeface="Noto Sans S Chinese Bold" pitchFamily="34" charset="-122"/>
              </a:rPr>
              <a:t>款课程实训</a:t>
            </a:r>
            <a:r>
              <a:rPr lang="zh-CN" altLang="en-US" sz="1100" b="1" dirty="0">
                <a:solidFill>
                  <a:schemeClr val="bg1"/>
                </a:solidFill>
                <a:latin typeface="Noto Sans S Chinese Bold" pitchFamily="34" charset="-122"/>
                <a:ea typeface="Noto Sans S Chinese Bold" pitchFamily="34" charset="-122"/>
              </a:rPr>
              <a:t>工具</a:t>
            </a:r>
            <a:r>
              <a:rPr lang="zh-CN" altLang="zh-CN" sz="1100" b="1" dirty="0">
                <a:solidFill>
                  <a:schemeClr val="bg1"/>
                </a:solidFill>
                <a:latin typeface="Noto Sans S Chinese Bold" pitchFamily="34" charset="-122"/>
                <a:ea typeface="Noto Sans S Chinese Bold" pitchFamily="34" charset="-122"/>
              </a:rPr>
              <a:t>，</a:t>
            </a:r>
            <a:r>
              <a:rPr lang="en-US" altLang="zh-CN" sz="1100" b="1" dirty="0">
                <a:solidFill>
                  <a:schemeClr val="bg1"/>
                </a:solidFill>
                <a:latin typeface="Noto Sans S Chinese Bold" pitchFamily="34" charset="-122"/>
                <a:ea typeface="Noto Sans S Chinese Bold" pitchFamily="34" charset="-122"/>
              </a:rPr>
              <a:t>9</a:t>
            </a:r>
            <a:r>
              <a:rPr lang="zh-CN" altLang="en-US" sz="1100" b="1" dirty="0">
                <a:solidFill>
                  <a:schemeClr val="bg1"/>
                </a:solidFill>
                <a:latin typeface="Noto Sans S Chinese Bold" pitchFamily="34" charset="-122"/>
                <a:ea typeface="Noto Sans S Chinese Bold" pitchFamily="34" charset="-122"/>
              </a:rPr>
              <a:t>模块行业岗位微课</a:t>
            </a:r>
          </a:p>
        </p:txBody>
      </p:sp>
      <p:pic>
        <p:nvPicPr>
          <p:cNvPr id="307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9365" y="2643758"/>
            <a:ext cx="2030008" cy="13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81"/>
          <p:cNvSpPr/>
          <p:nvPr/>
        </p:nvSpPr>
        <p:spPr>
          <a:xfrm>
            <a:off x="683936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89"/>
          <p:cNvSpPr txBox="1"/>
          <p:nvPr/>
        </p:nvSpPr>
        <p:spPr>
          <a:xfrm>
            <a:off x="6910214"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钣金、喷漆、汽车美容</a:t>
            </a:r>
            <a:r>
              <a:rPr lang="en-US" altLang="zh-CN" sz="1100" b="1" dirty="0">
                <a:solidFill>
                  <a:schemeClr val="bg1"/>
                </a:solidFill>
                <a:latin typeface="Noto Sans S Chinese Bold" pitchFamily="34" charset="-122"/>
                <a:ea typeface="Noto Sans S Chinese Bold" pitchFamily="34" charset="-122"/>
              </a:rPr>
              <a:t>3D/VR</a:t>
            </a:r>
            <a:r>
              <a:rPr lang="zh-CN" altLang="zh-CN" sz="1100" b="1" dirty="0">
                <a:solidFill>
                  <a:schemeClr val="bg1"/>
                </a:solidFill>
                <a:latin typeface="Noto Sans S Chinese Bold" pitchFamily="34" charset="-122"/>
                <a:ea typeface="Noto Sans S Chinese Bold" pitchFamily="34" charset="-122"/>
              </a:rPr>
              <a:t>等手段</a:t>
            </a:r>
            <a:endParaRPr lang="zh-CN" altLang="en-US" sz="11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116579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李欢\4.图片\internet-35636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693"/>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11560" y="1207452"/>
            <a:ext cx="4544834" cy="428194"/>
          </a:xfrm>
          <a:prstGeom prst="rect">
            <a:avLst/>
          </a:prstGeom>
        </p:spPr>
        <p:txBody>
          <a:bodyPr wrap="none">
            <a:spAutoFit/>
          </a:bodyPr>
          <a:lstStyle/>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a:t>
            </a:r>
            <a:r>
              <a:rPr lang="zh-CN" altLang="en-US" sz="2000" b="1" dirty="0">
                <a:solidFill>
                  <a:schemeClr val="bg1"/>
                </a:solidFill>
                <a:latin typeface="Noto Sans S Chinese Black" pitchFamily="34" charset="-122"/>
                <a:ea typeface="Noto Sans S Chinese Black" pitchFamily="34" charset="-122"/>
              </a:rPr>
              <a:t>车身维修技术</a:t>
            </a:r>
            <a:r>
              <a:rPr lang="zh-CN" altLang="zh-CN" sz="2000" b="1" dirty="0">
                <a:solidFill>
                  <a:schemeClr val="bg1"/>
                </a:solidFill>
                <a:latin typeface="Noto Sans S Chinese Black" pitchFamily="34" charset="-122"/>
                <a:ea typeface="Noto Sans S Chinese Black" pitchFamily="34" charset="-122"/>
              </a:rPr>
              <a:t>专业</a:t>
            </a:r>
            <a:r>
              <a:rPr lang="zh-CN" altLang="en-US" sz="2000" b="1" dirty="0">
                <a:solidFill>
                  <a:schemeClr val="bg1"/>
                </a:solidFill>
                <a:latin typeface="Noto Sans S Chinese Black" pitchFamily="34" charset="-122"/>
                <a:ea typeface="Noto Sans S Chinese Black" pitchFamily="34" charset="-122"/>
              </a:rPr>
              <a:t>模块化选择清单</a:t>
            </a:r>
            <a:endParaRPr lang="zh-CN" altLang="zh-CN" sz="2000" b="1" dirty="0">
              <a:solidFill>
                <a:schemeClr val="bg1"/>
              </a:solidFill>
              <a:latin typeface="Noto Sans S Chinese Black" pitchFamily="34" charset="-122"/>
              <a:ea typeface="Noto Sans S Chinese Black"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913233923"/>
              </p:ext>
            </p:extLst>
          </p:nvPr>
        </p:nvGraphicFramePr>
        <p:xfrm>
          <a:off x="755576" y="1707654"/>
          <a:ext cx="7632847" cy="2925492"/>
        </p:xfrm>
        <a:graphic>
          <a:graphicData uri="http://schemas.openxmlformats.org/drawingml/2006/table">
            <a:tbl>
              <a:tblPr firstRow="1" firstCol="1" bandRow="1">
                <a:tableStyleId>{6E25E649-3F16-4E02-A733-19D2CDBF48F0}</a:tableStyleId>
              </a:tblPr>
              <a:tblGrid>
                <a:gridCol w="1272141">
                  <a:extLst>
                    <a:ext uri="{9D8B030D-6E8A-4147-A177-3AD203B41FA5}">
                      <a16:colId xmlns="" xmlns:a16="http://schemas.microsoft.com/office/drawing/2014/main" val="20000"/>
                    </a:ext>
                  </a:extLst>
                </a:gridCol>
                <a:gridCol w="6360706">
                  <a:extLst>
                    <a:ext uri="{9D8B030D-6E8A-4147-A177-3AD203B41FA5}">
                      <a16:colId xmlns="" xmlns:a16="http://schemas.microsoft.com/office/drawing/2014/main" val="20001"/>
                    </a:ext>
                  </a:extLst>
                </a:gridCol>
              </a:tblGrid>
              <a:tr h="468052">
                <a:tc>
                  <a:txBody>
                    <a:bodyPr/>
                    <a:lstStyle/>
                    <a:p>
                      <a:pPr algn="ctr">
                        <a:spcAft>
                          <a:spcPts val="0"/>
                        </a:spcAft>
                      </a:pPr>
                      <a:r>
                        <a:rPr lang="zh-CN" altLang="en-US" sz="1600" b="1" kern="100" dirty="0">
                          <a:effectLst/>
                          <a:latin typeface="Noto Sans S Chinese Black" pitchFamily="34" charset="-122"/>
                          <a:ea typeface="Noto Sans S Chinese Black" pitchFamily="34" charset="-122"/>
                        </a:rPr>
                        <a:t>类别</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293CC2"/>
                    </a:solidFill>
                  </a:tcPr>
                </a:tc>
                <a:tc>
                  <a:txBody>
                    <a:bodyPr/>
                    <a:lstStyle/>
                    <a:p>
                      <a:pPr algn="ctr">
                        <a:spcAft>
                          <a:spcPts val="0"/>
                        </a:spcAft>
                      </a:pPr>
                      <a:r>
                        <a:rPr lang="zh-CN" sz="1600" b="1" kern="0" dirty="0">
                          <a:effectLst/>
                          <a:latin typeface="Noto Sans S Chinese Black" pitchFamily="34" charset="-122"/>
                          <a:ea typeface="Noto Sans S Chinese Black" pitchFamily="34" charset="-122"/>
                        </a:rPr>
                        <a:t>产品构成</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293CC2"/>
                    </a:solidFill>
                  </a:tcPr>
                </a:tc>
                <a:extLst>
                  <a:ext uri="{0D108BD9-81ED-4DB2-BD59-A6C34878D82A}">
                    <a16:rowId xmlns="" xmlns:a16="http://schemas.microsoft.com/office/drawing/2014/main" val="10000"/>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E</a:t>
                      </a:r>
                      <a:r>
                        <a:rPr lang="zh-CN" sz="1600" b="1" kern="100" dirty="0">
                          <a:effectLst/>
                          <a:latin typeface="Noto Sans S Chinese Black" pitchFamily="34" charset="-122"/>
                          <a:ea typeface="Noto Sans S Chinese Black" pitchFamily="34" charset="-122"/>
                        </a:rPr>
                        <a:t>教学版</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222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（不含</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版）</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altLang="zh-CN"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p>
                  </a:txBody>
                  <a:tcPr marL="68580" marR="68580" marT="0"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A</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显示</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屏</a:t>
                      </a:r>
                      <a:r>
                        <a:rPr lang="en-US"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、汽车人培方案、岗位需求报告、直播讲座）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B</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marL="0" algn="ctr" defTabSz="914400" rtl="0" eaLnBrk="1" latinLnBrk="0" hangingPunct="1">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人</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08650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942119800"/>
              </p:ext>
            </p:extLst>
          </p:nvPr>
        </p:nvGraphicFramePr>
        <p:xfrm>
          <a:off x="711714" y="840366"/>
          <a:ext cx="7460686" cy="353158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extLst>
                  <a:ext uri="{0D108BD9-81ED-4DB2-BD59-A6C34878D82A}">
                    <a16:rowId xmlns="" xmlns:a16="http://schemas.microsoft.com/office/drawing/2014/main" val="10000"/>
                  </a:ext>
                </a:extLst>
              </a:tr>
              <a:tr h="222019">
                <a:tc rowSpan="4">
                  <a:txBody>
                    <a:bodyPr/>
                    <a:lstStyle/>
                    <a:p>
                      <a:pPr algn="ctr">
                        <a:spcAft>
                          <a:spcPts val="0"/>
                        </a:spcAft>
                      </a:pPr>
                      <a:r>
                        <a:rPr lang="zh-CN" sz="1600" b="1" kern="0" dirty="0">
                          <a:solidFill>
                            <a:schemeClr val="accent6"/>
                          </a:solidFill>
                          <a:effectLst/>
                          <a:latin typeface="Noto Sans S Chinese Bold" pitchFamily="34" charset="-122"/>
                          <a:ea typeface="Noto Sans S Chinese Bold" pitchFamily="34" charset="-122"/>
                        </a:rPr>
                        <a:t>课程资源</a:t>
                      </a:r>
                      <a:endParaRPr lang="en-US" altLang="zh-CN" sz="1600" b="1" kern="0" dirty="0">
                        <a:solidFill>
                          <a:schemeClr val="accent6"/>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293CC2"/>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汽车美容课程</a:t>
                      </a: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汽车钣金课程</a:t>
                      </a:r>
                    </a:p>
                  </a:txBody>
                  <a:tcPr marL="68580" marR="68580" marT="0" marB="0" anchor="ctr"/>
                </a:tc>
                <a:extLst>
                  <a:ext uri="{0D108BD9-81ED-4DB2-BD59-A6C34878D82A}">
                    <a16:rowId xmlns=""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汽车喷漆课程</a:t>
                      </a:r>
                    </a:p>
                  </a:txBody>
                  <a:tcPr marL="68580" marR="68580" marT="0" marB="0" anchor="ctr"/>
                </a:tc>
                <a:extLst>
                  <a:ext uri="{0D108BD9-81ED-4DB2-BD59-A6C34878D82A}">
                    <a16:rowId xmlns=""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汽车构造与维修课程</a:t>
                      </a:r>
                    </a:p>
                  </a:txBody>
                  <a:tcPr marL="68580" marR="68580" marT="0" marB="0" anchor="ctr"/>
                </a:tc>
                <a:extLst>
                  <a:ext uri="{0D108BD9-81ED-4DB2-BD59-A6C34878D82A}">
                    <a16:rowId xmlns="" xmlns:a16="http://schemas.microsoft.com/office/drawing/2014/main" val="10004"/>
                  </a:ext>
                </a:extLst>
              </a:tr>
              <a:tr h="119615">
                <a:tc rowSpan="7">
                  <a:txBody>
                    <a:bodyPr/>
                    <a:lstStyle/>
                    <a:p>
                      <a:pPr marL="0" algn="ctr" defTabSz="914400" rtl="0" eaLnBrk="1" latinLnBrk="0" hangingPunct="1">
                        <a:spcAft>
                          <a:spcPts val="0"/>
                        </a:spcAft>
                      </a:pPr>
                      <a:r>
                        <a:rPr lang="en-US" sz="1600" b="1" kern="0" dirty="0">
                          <a:solidFill>
                            <a:schemeClr val="accent6"/>
                          </a:solidFill>
                          <a:effectLst/>
                          <a:latin typeface="Noto Sans S Chinese Bold" pitchFamily="34" charset="-122"/>
                          <a:ea typeface="Noto Sans S Chinese Bold" pitchFamily="34" charset="-122"/>
                          <a:cs typeface="+mn-cs"/>
                        </a:rPr>
                        <a:t>3D</a:t>
                      </a:r>
                      <a:r>
                        <a:rPr lang="zh-CN" altLang="en-US" sz="1600" b="1" kern="0" dirty="0">
                          <a:solidFill>
                            <a:schemeClr val="accent6"/>
                          </a:solidFill>
                          <a:effectLst/>
                          <a:latin typeface="Noto Sans S Chinese Bold" pitchFamily="34" charset="-122"/>
                          <a:ea typeface="Noto Sans S Chinese Bold" pitchFamily="34" charset="-122"/>
                          <a:cs typeface="+mn-cs"/>
                        </a:rPr>
                        <a:t>软件</a:t>
                      </a:r>
                      <a:endParaRPr lang="en-US" altLang="zh-CN" sz="1600" b="1" kern="0" dirty="0">
                        <a:solidFill>
                          <a:schemeClr val="accent6"/>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2</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7</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293CC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汽车发动机</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汽车变速器</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汽车底盘</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汽车空调</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汽车二级维护</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4"/>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新能源汽车电池及电池管理</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5"/>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8" name="TextBox 7"/>
          <p:cNvSpPr txBox="1"/>
          <p:nvPr/>
        </p:nvSpPr>
        <p:spPr>
          <a:xfrm>
            <a:off x="611560" y="51470"/>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262252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190475715"/>
              </p:ext>
            </p:extLst>
          </p:nvPr>
        </p:nvGraphicFramePr>
        <p:xfrm>
          <a:off x="711714" y="195486"/>
          <a:ext cx="7460686" cy="490318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extLst>
                  <a:ext uri="{0D108BD9-81ED-4DB2-BD59-A6C34878D82A}">
                    <a16:rowId xmlns="" xmlns:a16="http://schemas.microsoft.com/office/drawing/2014/main" val="10000"/>
                  </a:ext>
                </a:extLst>
              </a:tr>
              <a:tr h="222019">
                <a:tc rowSpan="7">
                  <a:txBody>
                    <a:bodyPr/>
                    <a:lstStyle/>
                    <a:p>
                      <a:pPr algn="ctr">
                        <a:spcAft>
                          <a:spcPts val="0"/>
                        </a:spcAft>
                      </a:pPr>
                      <a:r>
                        <a:rPr lang="en-US" altLang="zh-CN" sz="1600" b="1" kern="0" dirty="0">
                          <a:solidFill>
                            <a:schemeClr val="accent6"/>
                          </a:solidFill>
                          <a:effectLst/>
                          <a:latin typeface="Noto Sans S Chinese Bold" pitchFamily="34" charset="-122"/>
                          <a:ea typeface="Noto Sans S Chinese Bold" pitchFamily="34" charset="-122"/>
                        </a:rPr>
                        <a:t>VR</a:t>
                      </a:r>
                      <a:r>
                        <a:rPr lang="zh-CN" altLang="en-US" sz="1600" b="1" kern="0" dirty="0">
                          <a:solidFill>
                            <a:schemeClr val="accent6"/>
                          </a:solidFill>
                          <a:effectLst/>
                          <a:latin typeface="Noto Sans S Chinese Bold" pitchFamily="34" charset="-122"/>
                          <a:ea typeface="Noto Sans S Chinese Bold" pitchFamily="34" charset="-122"/>
                        </a:rPr>
                        <a:t>软件</a:t>
                      </a:r>
                      <a:endParaRPr lang="en-US" altLang="zh-CN" sz="1600" b="1" kern="0" dirty="0">
                        <a:solidFill>
                          <a:schemeClr val="accent6"/>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0</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293CC2"/>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智慧课堂软件</a:t>
                      </a:r>
                    </a:p>
                  </a:txBody>
                  <a:tcPr marL="68580" marR="68580" marT="0" marB="0" anchor="ctr"/>
                </a:tc>
                <a:extLst>
                  <a:ext uri="{0D108BD9-81ED-4DB2-BD59-A6C34878D82A}">
                    <a16:rowId xmlns=""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纯电动汽车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4"/>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新能源汽车动力电池及电池管理</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汽车故障诊断</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6"/>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汽车四轮定位</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7"/>
                  </a:ext>
                </a:extLst>
              </a:tr>
              <a:tr h="119615">
                <a:tc rowSpan="9">
                  <a:txBody>
                    <a:bodyPr/>
                    <a:lstStyle/>
                    <a:p>
                      <a:pPr marL="0" algn="ctr" defTabSz="914400" rtl="0" eaLnBrk="1" latinLnBrk="0" hangingPunct="1">
                        <a:spcAft>
                          <a:spcPts val="0"/>
                        </a:spcAft>
                      </a:pPr>
                      <a:r>
                        <a:rPr lang="zh-CN" altLang="en-US" sz="1600" b="1" kern="0" dirty="0">
                          <a:solidFill>
                            <a:schemeClr val="accent6"/>
                          </a:solidFill>
                          <a:effectLst/>
                          <a:latin typeface="Noto Sans S Chinese Bold" pitchFamily="34" charset="-122"/>
                          <a:ea typeface="Noto Sans S Chinese Bold" pitchFamily="34" charset="-122"/>
                          <a:cs typeface="+mn-cs"/>
                        </a:rPr>
                        <a:t>行业微课</a:t>
                      </a:r>
                      <a:endParaRPr lang="en-US" altLang="zh-CN" sz="1600" b="1" kern="0" dirty="0">
                        <a:solidFill>
                          <a:schemeClr val="accent6"/>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293CC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销售顾问类</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服务顾问类</a:t>
                      </a:r>
                    </a:p>
                  </a:txBody>
                  <a:tcPr marL="68580" marR="68580" marT="0" marB="0"/>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备件主管类</a:t>
                      </a:r>
                    </a:p>
                  </a:txBody>
                  <a:tcPr marL="68580" marR="68580" marT="0" marB="0"/>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前台主管类</a:t>
                      </a:r>
                    </a:p>
                  </a:txBody>
                  <a:tcPr marL="68580" marR="68580" marT="0" marB="0"/>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车间主管类</a:t>
                      </a:r>
                    </a:p>
                  </a:txBody>
                  <a:tcPr marL="68580" marR="68580" marT="0" marB="0"/>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销售部长类</a:t>
                      </a:r>
                    </a:p>
                  </a:txBody>
                  <a:tcPr marL="68580" marR="68580" marT="0" marB="0"/>
                </a:tc>
                <a:extLst>
                  <a:ext uri="{0D108BD9-81ED-4DB2-BD59-A6C34878D82A}">
                    <a16:rowId xmlns="" xmlns:a16="http://schemas.microsoft.com/office/drawing/2014/main" val="10014"/>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市场经理类</a:t>
                      </a:r>
                    </a:p>
                  </a:txBody>
                  <a:tcPr marL="68580" marR="68580" marT="0" marB="0"/>
                </a:tc>
                <a:extLst>
                  <a:ext uri="{0D108BD9-81ED-4DB2-BD59-A6C34878D82A}">
                    <a16:rowId xmlns="" xmlns:a16="http://schemas.microsoft.com/office/drawing/2014/main" val="10015"/>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8</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售后站长类</a:t>
                      </a:r>
                    </a:p>
                  </a:txBody>
                  <a:tcPr marL="68580" marR="68580" marT="0" marB="0"/>
                </a:tc>
                <a:extLst>
                  <a:ext uri="{0D108BD9-81ED-4DB2-BD59-A6C34878D82A}">
                    <a16:rowId xmlns="" xmlns:a16="http://schemas.microsoft.com/office/drawing/2014/main" val="10016"/>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9</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总经理类</a:t>
                      </a:r>
                    </a:p>
                  </a:txBody>
                  <a:tcPr marL="68580" marR="68580" marT="0" marB="0"/>
                </a:tc>
                <a:extLst>
                  <a:ext uri="{0D108BD9-81ED-4DB2-BD59-A6C34878D82A}">
                    <a16:rowId xmlns="" xmlns:a16="http://schemas.microsoft.com/office/drawing/2014/main" val="10017"/>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8" name="TextBox 7"/>
          <p:cNvSpPr txBox="1"/>
          <p:nvPr/>
        </p:nvSpPr>
        <p:spPr>
          <a:xfrm>
            <a:off x="611560" y="-71060"/>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193479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3658" r="686" b="11809"/>
          <a:stretch/>
        </p:blipFill>
        <p:spPr bwMode="auto">
          <a:xfrm>
            <a:off x="-5859" y="840"/>
            <a:ext cx="9149857" cy="514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9999F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0E1B77"/>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36391" y="3426011"/>
            <a:ext cx="6140065" cy="1061829"/>
          </a:xfrm>
          <a:prstGeom prst="rect">
            <a:avLst/>
          </a:prstGeom>
        </p:spPr>
        <p:txBody>
          <a:bodyPr wrap="square">
            <a:spAutoFit/>
          </a:bodyPr>
          <a:lstStyle/>
          <a:p>
            <a:pPr>
              <a:lnSpc>
                <a:spcPct val="150000"/>
              </a:lnSpc>
            </a:pPr>
            <a:r>
              <a:rPr lang="zh-CN" altLang="zh-CN" sz="1400" b="1" dirty="0">
                <a:solidFill>
                  <a:schemeClr val="bg1"/>
                </a:solidFill>
                <a:latin typeface="Noto Sans S Chinese Bold" pitchFamily="34" charset="-122"/>
                <a:ea typeface="Noto Sans S Chinese Bold" pitchFamily="34" charset="-122"/>
              </a:rPr>
              <a:t>汽车营销与服务专业解决方案提供一揽子方案，涵盖人才培养方案、核心课程资源、</a:t>
            </a:r>
            <a:r>
              <a:rPr lang="en-US" altLang="zh-CN" sz="1400" b="1" dirty="0">
                <a:solidFill>
                  <a:schemeClr val="bg1"/>
                </a:solidFill>
                <a:latin typeface="Noto Sans S Chinese Bold" pitchFamily="34" charset="-122"/>
                <a:ea typeface="Noto Sans S Chinese Bold" pitchFamily="34" charset="-122"/>
              </a:rPr>
              <a:t>3D/VR</a:t>
            </a:r>
            <a:r>
              <a:rPr lang="zh-CN" altLang="zh-CN" sz="1400" b="1" dirty="0">
                <a:solidFill>
                  <a:schemeClr val="bg1"/>
                </a:solidFill>
                <a:latin typeface="Noto Sans S Chinese Bold" pitchFamily="34" charset="-122"/>
                <a:ea typeface="Noto Sans S Chinese Bold" pitchFamily="34" charset="-122"/>
              </a:rPr>
              <a:t>实训软件、一体化硬件设备、行业企业微课、政策解读直播、最新人才岗位需求推送等一体化产品服务</a:t>
            </a:r>
          </a:p>
        </p:txBody>
      </p:sp>
      <p:sp>
        <p:nvSpPr>
          <p:cNvPr id="9" name="矩形 8"/>
          <p:cNvSpPr/>
          <p:nvPr/>
        </p:nvSpPr>
        <p:spPr>
          <a:xfrm>
            <a:off x="5940152" y="841"/>
            <a:ext cx="2615136" cy="1202757"/>
          </a:xfrm>
          <a:prstGeom prst="rect">
            <a:avLst/>
          </a:prstGeom>
          <a:solidFill>
            <a:srgbClr val="9999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5" y="196980"/>
            <a:ext cx="2492990"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en-US" sz="2000" b="1" dirty="0">
                <a:solidFill>
                  <a:schemeClr val="bg1"/>
                </a:solidFill>
                <a:latin typeface="Noto Sans S Chinese Black" pitchFamily="34" charset="-122"/>
                <a:ea typeface="Noto Sans S Chinese Black" pitchFamily="34" charset="-122"/>
              </a:rPr>
              <a:t>汽车营销与服务</a:t>
            </a:r>
            <a:r>
              <a:rPr lang="zh-CN" altLang="zh-CN" sz="2000" b="1" dirty="0">
                <a:solidFill>
                  <a:schemeClr val="bg1"/>
                </a:solidFill>
                <a:latin typeface="Noto Sans S Chinese Black" pitchFamily="34" charset="-122"/>
                <a:ea typeface="Noto Sans S Chinese Black" pitchFamily="34" charset="-122"/>
              </a:rPr>
              <a:t>专业</a:t>
            </a:r>
          </a:p>
        </p:txBody>
      </p:sp>
      <p:sp>
        <p:nvSpPr>
          <p:cNvPr id="11" name="TextBox 10"/>
          <p:cNvSpPr txBox="1"/>
          <p:nvPr/>
        </p:nvSpPr>
        <p:spPr>
          <a:xfrm>
            <a:off x="467545" y="279053"/>
            <a:ext cx="2232247" cy="646331"/>
          </a:xfrm>
          <a:prstGeom prst="rect">
            <a:avLst/>
          </a:prstGeom>
          <a:noFill/>
        </p:spPr>
        <p:txBody>
          <a:bodyPr wrap="square" rtlCol="0">
            <a:spAutoFit/>
          </a:bodyPr>
          <a:lstStyle/>
          <a:p>
            <a:r>
              <a:rPr lang="zh-CN" altLang="en-US" sz="2200" b="1" dirty="0">
                <a:solidFill>
                  <a:srgbClr val="0E1B77"/>
                </a:solidFill>
                <a:latin typeface="Noto Sans S Chinese Black" pitchFamily="34" charset="-122"/>
                <a:ea typeface="Noto Sans S Chinese Black" pitchFamily="34" charset="-122"/>
              </a:rPr>
              <a:t>主打专业</a:t>
            </a:r>
            <a:r>
              <a:rPr lang="en-US" altLang="zh-CN" sz="2200" b="1" dirty="0">
                <a:solidFill>
                  <a:srgbClr val="0E1B77"/>
                </a:solidFill>
                <a:latin typeface="Noto Sans S Chinese Black" pitchFamily="34" charset="-122"/>
                <a:ea typeface="Noto Sans S Chinese Black" pitchFamily="34" charset="-122"/>
              </a:rPr>
              <a:t>3</a:t>
            </a:r>
          </a:p>
          <a:p>
            <a:r>
              <a:rPr lang="zh-CN" altLang="zh-CN" sz="1400" b="1" dirty="0">
                <a:solidFill>
                  <a:srgbClr val="0E1B77"/>
                </a:solidFill>
                <a:latin typeface="Noto Sans S Chinese Black" pitchFamily="34" charset="-122"/>
                <a:ea typeface="Noto Sans S Chinese Black" pitchFamily="34" charset="-122"/>
              </a:rPr>
              <a:t>专业代码</a:t>
            </a:r>
            <a:r>
              <a:rPr lang="zh-CN" altLang="zh-CN" sz="1400" b="1" dirty="0">
                <a:solidFill>
                  <a:schemeClr val="bg1"/>
                </a:solidFill>
                <a:latin typeface="Noto Sans S Chinese Black" pitchFamily="34" charset="-122"/>
                <a:ea typeface="Noto Sans S Chinese Black" pitchFamily="34" charset="-122"/>
              </a:rPr>
              <a:t>：</a:t>
            </a:r>
            <a:r>
              <a:rPr lang="en-US" altLang="zh-CN" sz="1400" b="1" dirty="0">
                <a:solidFill>
                  <a:schemeClr val="bg1"/>
                </a:solidFill>
                <a:latin typeface="Noto Sans S Chinese Black" pitchFamily="34" charset="-122"/>
                <a:ea typeface="Noto Sans S Chinese Black" pitchFamily="34" charset="-122"/>
              </a:rPr>
              <a:t>630702</a:t>
            </a:r>
            <a:r>
              <a:rPr lang="en-US" altLang="zh-CN" sz="1400" b="1" dirty="0">
                <a:solidFill>
                  <a:srgbClr val="0E1B77"/>
                </a:solidFill>
                <a:latin typeface="Noto Sans S Chinese Black" pitchFamily="34" charset="-122"/>
                <a:ea typeface="Noto Sans S Chinese Black" pitchFamily="34" charset="-122"/>
              </a:rPr>
              <a:t>        </a:t>
            </a:r>
          </a:p>
        </p:txBody>
      </p:sp>
    </p:spTree>
    <p:extLst>
      <p:ext uri="{BB962C8B-B14F-4D97-AF65-F5344CB8AC3E}">
        <p14:creationId xmlns:p14="http://schemas.microsoft.com/office/powerpoint/2010/main" val="301470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huan.li1\Downloads\peter-broomfield-239413-unsplas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62"/>
          <a:stretch/>
        </p:blipFill>
        <p:spPr bwMode="auto">
          <a:xfrm flipH="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9144000" cy="5160211"/>
          </a:xfrm>
          <a:prstGeom prst="rect">
            <a:avLst/>
          </a:prstGeom>
          <a:solidFill>
            <a:srgbClr val="5026C6">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 name="矩形 5"/>
          <p:cNvSpPr/>
          <p:nvPr/>
        </p:nvSpPr>
        <p:spPr>
          <a:xfrm>
            <a:off x="5464693" y="1563638"/>
            <a:ext cx="3679307" cy="23042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6804248" y="1851670"/>
            <a:ext cx="1018453" cy="1312887"/>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altLang="zh-CN" sz="10200" dirty="0">
                <a:solidFill>
                  <a:srgbClr val="5026C6"/>
                </a:solidFill>
                <a:latin typeface="Arial Black" pitchFamily="34" charset="0"/>
              </a:rPr>
              <a:t>1</a:t>
            </a:r>
            <a:endParaRPr lang="zh-CN" altLang="en-US" sz="10200" dirty="0">
              <a:solidFill>
                <a:srgbClr val="5026C6"/>
              </a:solidFill>
              <a:latin typeface="Arial Black" pitchFamily="34" charset="0"/>
            </a:endParaRPr>
          </a:p>
        </p:txBody>
      </p:sp>
      <p:sp>
        <p:nvSpPr>
          <p:cNvPr id="8" name="文本占位符 3"/>
          <p:cNvSpPr txBox="1">
            <a:spLocks/>
          </p:cNvSpPr>
          <p:nvPr/>
        </p:nvSpPr>
        <p:spPr>
          <a:xfrm>
            <a:off x="6516216" y="3003798"/>
            <a:ext cx="1728192" cy="4153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zh-CN" altLang="en-US" sz="2500" dirty="0">
                <a:solidFill>
                  <a:srgbClr val="5026C6"/>
                </a:solidFill>
                <a:latin typeface="Noto Sans S Chinese Black" pitchFamily="34" charset="-122"/>
                <a:ea typeface="Noto Sans S Chinese Black" pitchFamily="34" charset="-122"/>
              </a:rPr>
              <a:t>行业背景</a:t>
            </a:r>
          </a:p>
        </p:txBody>
      </p:sp>
      <p:sp>
        <p:nvSpPr>
          <p:cNvPr id="9" name="等腰三角形 8"/>
          <p:cNvSpPr/>
          <p:nvPr/>
        </p:nvSpPr>
        <p:spPr>
          <a:xfrm rot="10800000">
            <a:off x="4168548"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7847856"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4519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37405"/>
          </a:xfrm>
          <a:prstGeom prst="rect">
            <a:avLst/>
          </a:prstGeom>
          <a:solidFill>
            <a:srgbClr val="9999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dirty="0">
              <a:solidFill>
                <a:prstClr val="white"/>
              </a:solidFill>
            </a:endParaRPr>
          </a:p>
        </p:txBody>
      </p:sp>
      <p:pic>
        <p:nvPicPr>
          <p:cNvPr id="615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7447"/>
          <a:stretch/>
        </p:blipFill>
        <p:spPr bwMode="auto">
          <a:xfrm>
            <a:off x="5940152" y="1839796"/>
            <a:ext cx="2363378" cy="177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4761"/>
          <a:stretch/>
        </p:blipFill>
        <p:spPr bwMode="auto">
          <a:xfrm>
            <a:off x="3458635" y="1850846"/>
            <a:ext cx="2363379" cy="178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922" r="10266"/>
          <a:stretch/>
        </p:blipFill>
        <p:spPr bwMode="auto">
          <a:xfrm>
            <a:off x="1007257" y="1839796"/>
            <a:ext cx="2355349" cy="18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矩形 65"/>
          <p:cNvSpPr/>
          <p:nvPr/>
        </p:nvSpPr>
        <p:spPr>
          <a:xfrm>
            <a:off x="1007257" y="3322496"/>
            <a:ext cx="2355349" cy="320192"/>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7" name="矩形 66"/>
          <p:cNvSpPr/>
          <p:nvPr/>
        </p:nvSpPr>
        <p:spPr>
          <a:xfrm>
            <a:off x="3458635" y="3322496"/>
            <a:ext cx="2363379" cy="320192"/>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2" name="矩形 11"/>
          <p:cNvSpPr/>
          <p:nvPr/>
        </p:nvSpPr>
        <p:spPr>
          <a:xfrm>
            <a:off x="1259632" y="3344093"/>
            <a:ext cx="1944216" cy="307777"/>
          </a:xfrm>
          <a:prstGeom prst="rect">
            <a:avLst/>
          </a:prstGeom>
          <a:noFill/>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a:t>
            </a:r>
            <a:r>
              <a:rPr lang="zh-CN" altLang="en-US" sz="1400" b="1" dirty="0">
                <a:solidFill>
                  <a:schemeClr val="bg1"/>
                </a:solidFill>
                <a:latin typeface="Noto Sans S Chinese Bold" pitchFamily="34" charset="-122"/>
                <a:ea typeface="Noto Sans S Chinese Bold" pitchFamily="34" charset="-122"/>
              </a:rPr>
              <a:t>销售技巧</a:t>
            </a:r>
            <a:endParaRPr lang="en-US" altLang="zh-CN" sz="1400" b="1" dirty="0">
              <a:solidFill>
                <a:schemeClr val="bg1"/>
              </a:solidFill>
              <a:latin typeface="Noto Sans S Chinese Bold" pitchFamily="34" charset="-122"/>
              <a:ea typeface="Noto Sans S Chinese Bold" pitchFamily="34" charset="-122"/>
            </a:endParaRPr>
          </a:p>
        </p:txBody>
      </p:sp>
      <p:sp>
        <p:nvSpPr>
          <p:cNvPr id="13" name="矩形 12"/>
          <p:cNvSpPr/>
          <p:nvPr/>
        </p:nvSpPr>
        <p:spPr>
          <a:xfrm>
            <a:off x="3704447" y="3344093"/>
            <a:ext cx="1863725"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汽车保险与理赔</a:t>
            </a:r>
            <a:endParaRPr lang="en-US" altLang="zh-CN" sz="1400" b="1" dirty="0">
              <a:solidFill>
                <a:schemeClr val="bg1"/>
              </a:solidFill>
              <a:latin typeface="Noto Sans S Chinese Bold" pitchFamily="34" charset="-122"/>
              <a:ea typeface="Noto Sans S Chinese Bold" pitchFamily="34" charset="-122"/>
            </a:endParaRPr>
          </a:p>
        </p:txBody>
      </p:sp>
      <p:sp>
        <p:nvSpPr>
          <p:cNvPr id="85" name="矩形 84"/>
          <p:cNvSpPr/>
          <p:nvPr/>
        </p:nvSpPr>
        <p:spPr>
          <a:xfrm>
            <a:off x="5939942" y="3311210"/>
            <a:ext cx="2363379" cy="337237"/>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sz="1400" b="1" dirty="0">
              <a:solidFill>
                <a:prstClr val="white"/>
              </a:solidFill>
            </a:endParaRPr>
          </a:p>
        </p:txBody>
      </p:sp>
      <p:sp>
        <p:nvSpPr>
          <p:cNvPr id="17" name="矩形 16"/>
          <p:cNvSpPr/>
          <p:nvPr/>
        </p:nvSpPr>
        <p:spPr>
          <a:xfrm>
            <a:off x="6045195" y="3332808"/>
            <a:ext cx="2304256" cy="307777"/>
          </a:xfrm>
          <a:prstGeom prst="rect">
            <a:avLst/>
          </a:prstGeom>
        </p:spPr>
        <p:txBody>
          <a:bodyPr wrap="square">
            <a:spAutoFit/>
          </a:bodyPr>
          <a:lstStyle/>
          <a:p>
            <a:pPr algn="ctr"/>
            <a:r>
              <a:rPr lang="zh-CN" altLang="en-US" sz="1400" b="1" dirty="0">
                <a:solidFill>
                  <a:schemeClr val="bg1"/>
                </a:solidFill>
                <a:latin typeface="Noto Sans S Chinese Bold" pitchFamily="34" charset="-122"/>
                <a:ea typeface="Noto Sans S Chinese Bold" pitchFamily="34" charset="-122"/>
              </a:rPr>
              <a:t>事故车查勘与定损</a:t>
            </a:r>
            <a:endParaRPr lang="zh-CN" altLang="zh-CN" sz="1400" b="1" dirty="0">
              <a:solidFill>
                <a:schemeClr val="bg1"/>
              </a:solidFill>
              <a:latin typeface="Noto Sans S Chinese Bold" pitchFamily="34" charset="-122"/>
              <a:ea typeface="Noto Sans S Chinese Bold" pitchFamily="34" charset="-122"/>
            </a:endParaRPr>
          </a:p>
        </p:txBody>
      </p:sp>
      <p:sp>
        <p:nvSpPr>
          <p:cNvPr id="7" name="TextBox 6"/>
          <p:cNvSpPr txBox="1"/>
          <p:nvPr/>
        </p:nvSpPr>
        <p:spPr>
          <a:xfrm>
            <a:off x="899593" y="1131590"/>
            <a:ext cx="1008111"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12749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4413" b="-24413"/>
          <a:stretch/>
        </p:blipFill>
        <p:spPr bwMode="auto">
          <a:xfrm>
            <a:off x="6839365" y="567402"/>
            <a:ext cx="2030633" cy="137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515"/>
          <a:stretch/>
        </p:blipFill>
        <p:spPr bwMode="auto">
          <a:xfrm>
            <a:off x="2611945" y="567403"/>
            <a:ext cx="2030634"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2211710"/>
            <a:ext cx="9144000" cy="293178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611945" y="3956047"/>
            <a:ext cx="2030633" cy="559919"/>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汽车</a:t>
            </a:r>
            <a:r>
              <a:rPr lang="zh-CN" altLang="en-US" sz="1100" b="1" dirty="0">
                <a:solidFill>
                  <a:schemeClr val="tx1">
                    <a:lumMod val="65000"/>
                    <a:lumOff val="35000"/>
                  </a:schemeClr>
                </a:solidFill>
                <a:latin typeface="Noto Sans S Chinese Bold" pitchFamily="34" charset="-122"/>
                <a:ea typeface="Noto Sans S Chinese Bold" pitchFamily="34" charset="-122"/>
              </a:rPr>
              <a:t>营销与服务</a:t>
            </a:r>
            <a:r>
              <a:rPr lang="zh-CN" altLang="zh-CN" sz="1100" b="1" dirty="0">
                <a:solidFill>
                  <a:schemeClr val="tx1">
                    <a:lumMod val="65000"/>
                    <a:lumOff val="35000"/>
                  </a:schemeClr>
                </a:solidFill>
                <a:latin typeface="Noto Sans S Chinese Bold" pitchFamily="34" charset="-122"/>
                <a:ea typeface="Noto Sans S Chinese Bold" pitchFamily="34" charset="-122"/>
              </a:rPr>
              <a:t>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5041978"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课程资源匮乏、类型单一、内容枯燥</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人培方案、课程、实训、教学手段、增值服务一体化</a:t>
            </a:r>
            <a:endParaRPr lang="zh-CN" altLang="en-US" sz="1100" b="1" dirty="0">
              <a:solidFill>
                <a:schemeClr val="bg1"/>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庞门正道标题体" pitchFamily="2" charset="-122"/>
                <a:ea typeface="庞门正道标题体" pitchFamily="2" charset="-122"/>
                <a:cs typeface="+mn-ea"/>
              </a:rPr>
              <a:t>解决方案 </a:t>
            </a:r>
            <a:r>
              <a:rPr lang="en-US" altLang="zh-CN" sz="3500" dirty="0">
                <a:solidFill>
                  <a:schemeClr val="bg1">
                    <a:lumMod val="95000"/>
                  </a:schemeClr>
                </a:solidFill>
                <a:latin typeface="庞门正道标题体" pitchFamily="2" charset="-122"/>
                <a:ea typeface="庞门正道标题体" pitchFamily="2" charset="-122"/>
                <a:cs typeface="+mn-ea"/>
              </a:rPr>
              <a:t>&gt;</a:t>
            </a:r>
            <a:endParaRPr lang="zh-CN" altLang="en-US" sz="3500" dirty="0">
              <a:solidFill>
                <a:schemeClr val="bg1">
                  <a:lumMod val="95000"/>
                </a:schemeClr>
              </a:solidFill>
              <a:latin typeface="庞门正道标题体" pitchFamily="2" charset="-122"/>
              <a:ea typeface="庞门正道标题体" pitchFamily="2"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dirty="0">
                <a:solidFill>
                  <a:schemeClr val="tx1">
                    <a:lumMod val="65000"/>
                    <a:lumOff val="35000"/>
                  </a:schemeClr>
                </a:solidFill>
                <a:latin typeface="庞门正道标题体" pitchFamily="2" charset="-122"/>
                <a:ea typeface="庞门正道标题体" pitchFamily="2" charset="-122"/>
                <a:cs typeface="+mn-ea"/>
              </a:rPr>
              <a:t>专业建设短板</a:t>
            </a:r>
            <a:r>
              <a:rPr lang="en-US" altLang="zh-CN" sz="3600" dirty="0">
                <a:solidFill>
                  <a:schemeClr val="tx1">
                    <a:lumMod val="65000"/>
                    <a:lumOff val="35000"/>
                  </a:schemeClr>
                </a:solidFill>
                <a:latin typeface="庞门正道标题体" pitchFamily="2" charset="-122"/>
                <a:ea typeface="庞门正道标题体" pitchFamily="2" charset="-122"/>
                <a:cs typeface="+mn-ea"/>
              </a:rPr>
              <a:t>&gt;</a:t>
            </a:r>
            <a:endParaRPr lang="zh-CN" altLang="en-US" sz="3600" dirty="0">
              <a:solidFill>
                <a:schemeClr val="tx1">
                  <a:lumMod val="65000"/>
                  <a:lumOff val="35000"/>
                </a:schemeClr>
              </a:solidFill>
              <a:latin typeface="庞门正道标题体" pitchFamily="2" charset="-122"/>
              <a:ea typeface="庞门正道标题体" pitchFamily="2" charset="-122"/>
              <a:cs typeface="+mn-ea"/>
            </a:endParaRPr>
          </a:p>
        </p:txBody>
      </p:sp>
      <p:sp>
        <p:nvSpPr>
          <p:cNvPr id="60" name="L 形 59"/>
          <p:cNvSpPr/>
          <p:nvPr/>
        </p:nvSpPr>
        <p:spPr>
          <a:xfrm rot="8100000">
            <a:off x="7740381" y="2151789"/>
            <a:ext cx="228600" cy="228600"/>
          </a:xfrm>
          <a:prstGeom prst="corner">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6982223" y="1595576"/>
            <a:ext cx="1838249"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行业企业实践不足、教学与岗位脱节</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89" name="TextBox 88"/>
          <p:cNvSpPr txBox="1"/>
          <p:nvPr/>
        </p:nvSpPr>
        <p:spPr>
          <a:xfrm>
            <a:off x="4644008" y="4041104"/>
            <a:ext cx="2127795"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26</a:t>
            </a:r>
            <a:r>
              <a:rPr lang="zh-CN" altLang="zh-CN" sz="1100" b="1" dirty="0">
                <a:solidFill>
                  <a:schemeClr val="bg1"/>
                </a:solidFill>
                <a:latin typeface="Noto Sans S Chinese Bold" pitchFamily="34" charset="-122"/>
                <a:ea typeface="Noto Sans S Chinese Bold" pitchFamily="34" charset="-122"/>
              </a:rPr>
              <a:t>款理实一体化课程实训，采用</a:t>
            </a:r>
            <a:r>
              <a:rPr lang="en-US" altLang="zh-CN" sz="1100" b="1" dirty="0">
                <a:solidFill>
                  <a:schemeClr val="bg1"/>
                </a:solidFill>
                <a:latin typeface="Noto Sans S Chinese Bold" pitchFamily="34" charset="-122"/>
                <a:ea typeface="Noto Sans S Chinese Bold" pitchFamily="34" charset="-122"/>
              </a:rPr>
              <a:t>3D/VR</a:t>
            </a:r>
            <a:r>
              <a:rPr lang="zh-CN" altLang="zh-CN" sz="1100" b="1" dirty="0">
                <a:solidFill>
                  <a:schemeClr val="bg1"/>
                </a:solidFill>
                <a:latin typeface="Noto Sans S Chinese Bold" pitchFamily="34" charset="-122"/>
                <a:ea typeface="Noto Sans S Chinese Bold" pitchFamily="34" charset="-122"/>
              </a:rPr>
              <a:t>等新科技教学手段</a:t>
            </a:r>
            <a:endParaRPr lang="zh-CN" altLang="en-US" sz="1100" b="1" dirty="0">
              <a:solidFill>
                <a:schemeClr val="bg1"/>
              </a:solidFill>
              <a:latin typeface="Noto Sans S Chinese Bold" pitchFamily="34" charset="-122"/>
              <a:ea typeface="Noto Sans S Chinese Bold" pitchFamily="34" charset="-122"/>
            </a:endParaRPr>
          </a:p>
        </p:txBody>
      </p:sp>
      <p:pic>
        <p:nvPicPr>
          <p:cNvPr id="307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2643758"/>
            <a:ext cx="2030008" cy="13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27"/>
          <p:cNvSpPr/>
          <p:nvPr/>
        </p:nvSpPr>
        <p:spPr>
          <a:xfrm>
            <a:off x="6876256" y="3956047"/>
            <a:ext cx="2030633" cy="559919"/>
          </a:xfrm>
          <a:prstGeom prst="rect">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6947105"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销售顾问、服务顾问、备件主管等行业岗位微课</a:t>
            </a:r>
            <a:endParaRPr lang="zh-CN" altLang="en-US" sz="11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342462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李欢\4.图片\accomplished-3978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582" r="6126" b="958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3568" y="1203598"/>
            <a:ext cx="5362374" cy="428194"/>
          </a:xfrm>
          <a:prstGeom prst="rect">
            <a:avLst/>
          </a:prstGeom>
        </p:spPr>
        <p:txBody>
          <a:bodyPr wrap="square">
            <a:spAutoFit/>
          </a:bodyPr>
          <a:lstStyle/>
          <a:p>
            <a:pPr>
              <a:lnSpc>
                <a:spcPts val="2800"/>
              </a:lnSpc>
            </a:pPr>
            <a:r>
              <a:rPr lang="zh-CN" altLang="zh-CN" sz="2000" b="1" dirty="0">
                <a:solidFill>
                  <a:srgbClr val="3A27C5"/>
                </a:solidFill>
                <a:latin typeface="Noto Sans S Chinese Black" pitchFamily="34" charset="-122"/>
                <a:ea typeface="Noto Sans S Chinese Black" pitchFamily="34" charset="-122"/>
              </a:rPr>
              <a:t>汽车</a:t>
            </a:r>
            <a:r>
              <a:rPr lang="zh-CN" altLang="en-US" sz="2000" b="1" dirty="0">
                <a:solidFill>
                  <a:srgbClr val="3A27C5"/>
                </a:solidFill>
                <a:latin typeface="Noto Sans S Chinese Black" pitchFamily="34" charset="-122"/>
                <a:ea typeface="Noto Sans S Chinese Black" pitchFamily="34" charset="-122"/>
              </a:rPr>
              <a:t>营销与服务</a:t>
            </a:r>
            <a:r>
              <a:rPr lang="zh-CN" altLang="zh-CN" sz="2000" b="1" dirty="0">
                <a:solidFill>
                  <a:srgbClr val="3A27C5"/>
                </a:solidFill>
                <a:latin typeface="Noto Sans S Chinese Black" pitchFamily="34" charset="-122"/>
                <a:ea typeface="Noto Sans S Chinese Black" pitchFamily="34" charset="-122"/>
              </a:rPr>
              <a:t>专业</a:t>
            </a:r>
            <a:r>
              <a:rPr lang="zh-CN" altLang="en-US" sz="2000" b="1" dirty="0">
                <a:solidFill>
                  <a:srgbClr val="3A27C5"/>
                </a:solidFill>
                <a:latin typeface="Noto Sans S Chinese Black" pitchFamily="34" charset="-122"/>
                <a:ea typeface="Noto Sans S Chinese Black" pitchFamily="34" charset="-122"/>
              </a:rPr>
              <a:t>模块化选择清单</a:t>
            </a:r>
            <a:endParaRPr lang="zh-CN" altLang="zh-CN" sz="2000" b="1" dirty="0">
              <a:solidFill>
                <a:srgbClr val="3A27C5"/>
              </a:solidFill>
              <a:latin typeface="Noto Sans S Chinese Black" pitchFamily="34" charset="-122"/>
              <a:ea typeface="Noto Sans S Chinese Black"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093536207"/>
              </p:ext>
            </p:extLst>
          </p:nvPr>
        </p:nvGraphicFramePr>
        <p:xfrm>
          <a:off x="755576" y="1707654"/>
          <a:ext cx="7776864" cy="2953085"/>
        </p:xfrm>
        <a:graphic>
          <a:graphicData uri="http://schemas.openxmlformats.org/drawingml/2006/table">
            <a:tbl>
              <a:tblPr firstRow="1" firstCol="1" bandRow="1">
                <a:tableStyleId>{6E25E649-3F16-4E02-A733-19D2CDBF48F0}</a:tableStyleId>
              </a:tblPr>
              <a:tblGrid>
                <a:gridCol w="1296144">
                  <a:extLst>
                    <a:ext uri="{9D8B030D-6E8A-4147-A177-3AD203B41FA5}">
                      <a16:colId xmlns="" xmlns:a16="http://schemas.microsoft.com/office/drawing/2014/main" val="20000"/>
                    </a:ext>
                  </a:extLst>
                </a:gridCol>
                <a:gridCol w="6480720">
                  <a:extLst>
                    <a:ext uri="{9D8B030D-6E8A-4147-A177-3AD203B41FA5}">
                      <a16:colId xmlns="" xmlns:a16="http://schemas.microsoft.com/office/drawing/2014/main" val="20001"/>
                    </a:ext>
                  </a:extLst>
                </a:gridCol>
              </a:tblGrid>
              <a:tr h="478922">
                <a:tc>
                  <a:txBody>
                    <a:bodyPr/>
                    <a:lstStyle/>
                    <a:p>
                      <a:pPr algn="ctr">
                        <a:spcAft>
                          <a:spcPts val="0"/>
                        </a:spcAft>
                      </a:pPr>
                      <a:r>
                        <a:rPr lang="zh-CN" altLang="en-US" sz="1600" b="1" kern="100" dirty="0">
                          <a:effectLst/>
                          <a:latin typeface="Noto Sans S Chinese Black" pitchFamily="34" charset="-122"/>
                          <a:ea typeface="Noto Sans S Chinese Black" pitchFamily="34" charset="-122"/>
                        </a:rPr>
                        <a:t>类别</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9999FF"/>
                    </a:solidFill>
                  </a:tcPr>
                </a:tc>
                <a:tc>
                  <a:txBody>
                    <a:bodyPr/>
                    <a:lstStyle/>
                    <a:p>
                      <a:pPr algn="ctr">
                        <a:spcAft>
                          <a:spcPts val="0"/>
                        </a:spcAft>
                      </a:pPr>
                      <a:r>
                        <a:rPr lang="zh-CN" sz="1600" b="1" kern="0" dirty="0">
                          <a:effectLst/>
                          <a:latin typeface="Noto Sans S Chinese Black" pitchFamily="34" charset="-122"/>
                          <a:ea typeface="Noto Sans S Chinese Black" pitchFamily="34" charset="-122"/>
                        </a:rPr>
                        <a:t>产品构成</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9999FF"/>
                    </a:solidFill>
                  </a:tcPr>
                </a:tc>
                <a:extLst>
                  <a:ext uri="{0D108BD9-81ED-4DB2-BD59-A6C34878D82A}">
                    <a16:rowId xmlns="" xmlns:a16="http://schemas.microsoft.com/office/drawing/2014/main" val="10000"/>
                  </a:ext>
                </a:extLst>
              </a:tr>
              <a:tr h="736803">
                <a:tc>
                  <a:txBody>
                    <a:bodyPr/>
                    <a:lstStyle/>
                    <a:p>
                      <a:pPr algn="ctr">
                        <a:spcAft>
                          <a:spcPts val="0"/>
                        </a:spcAft>
                      </a:pPr>
                      <a:r>
                        <a:rPr lang="en-US" sz="1600" b="1" kern="100" dirty="0">
                          <a:effectLst/>
                          <a:latin typeface="Noto Sans S Chinese Black" pitchFamily="34" charset="-122"/>
                          <a:ea typeface="Noto Sans S Chinese Black" pitchFamily="34" charset="-122"/>
                        </a:rPr>
                        <a:t>E</a:t>
                      </a:r>
                      <a:r>
                        <a:rPr lang="zh-CN" sz="1600" b="1" kern="100" dirty="0">
                          <a:effectLst/>
                          <a:latin typeface="Noto Sans S Chinese Black" pitchFamily="34" charset="-122"/>
                          <a:ea typeface="Noto Sans S Chinese Black" pitchFamily="34" charset="-122"/>
                        </a:rPr>
                        <a:t>教学版</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solidFill>
                      <a:srgbClr val="9999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222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（不含</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版）</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altLang="zh-CN"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algn="ctr">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36803">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A</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9999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alt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altLang="zh-CN"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显示</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855783">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B</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solidFill>
                      <a:srgbClr val="9999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4</a:t>
                      </a:r>
                      <a:r>
                        <a:rPr lang="zh-CN" alt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altLang="zh-CN" sz="1400" b="1" kern="100" dirty="0">
                          <a:solidFill>
                            <a:srgbClr val="C00000"/>
                          </a:solidFill>
                          <a:effectLst/>
                          <a:latin typeface="Noto Sans S Chinese Black" pitchFamily="34" charset="-122"/>
                          <a:ea typeface="Noto Sans S Chinese Black" pitchFamily="34" charset="-122"/>
                        </a:rPr>
                        <a:t>2</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marL="0" algn="ctr" defTabSz="914400" rtl="0" eaLnBrk="1" latinLnBrk="0" hangingPunct="1">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8172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781151227"/>
              </p:ext>
            </p:extLst>
          </p:nvPr>
        </p:nvGraphicFramePr>
        <p:xfrm>
          <a:off x="927738" y="1131590"/>
          <a:ext cx="7460686" cy="325726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extLst>
                  <a:ext uri="{0D108BD9-81ED-4DB2-BD59-A6C34878D82A}">
                    <a16:rowId xmlns="" xmlns:a16="http://schemas.microsoft.com/office/drawing/2014/main" val="10000"/>
                  </a:ext>
                </a:extLst>
              </a:tr>
              <a:tr h="222019">
                <a:tc rowSpan="4">
                  <a:txBody>
                    <a:bodyPr/>
                    <a:lstStyle/>
                    <a:p>
                      <a:pPr algn="ctr">
                        <a:spcAft>
                          <a:spcPts val="0"/>
                        </a:spcAft>
                      </a:pPr>
                      <a:r>
                        <a:rPr lang="zh-CN" sz="1600" b="1" kern="0" dirty="0">
                          <a:solidFill>
                            <a:srgbClr val="3A27C5"/>
                          </a:solidFill>
                          <a:effectLst/>
                          <a:latin typeface="Noto Sans S Chinese Bold" pitchFamily="34" charset="-122"/>
                          <a:ea typeface="Noto Sans S Chinese Bold" pitchFamily="34" charset="-122"/>
                        </a:rPr>
                        <a:t>课程资源</a:t>
                      </a:r>
                      <a:endParaRPr lang="en-US" altLang="zh-CN" sz="1600" b="1" kern="0" dirty="0">
                        <a:solidFill>
                          <a:srgbClr val="3A27C5"/>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9999FF"/>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altLang="en-US" sz="1100" b="0" kern="0" dirty="0">
                          <a:solidFill>
                            <a:schemeClr val="tx1">
                              <a:lumMod val="65000"/>
                              <a:lumOff val="35000"/>
                            </a:schemeClr>
                          </a:solidFill>
                          <a:effectLst/>
                          <a:latin typeface="Noto Sans S Chinese Bold" pitchFamily="34" charset="-122"/>
                          <a:ea typeface="Noto Sans S Chinese Bold" pitchFamily="34" charset="-122"/>
                          <a:cs typeface="+mn-cs"/>
                        </a:rPr>
                        <a:t>汽车销售技巧课程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汽车保险与理赔课程</a:t>
                      </a:r>
                    </a:p>
                  </a:txBody>
                  <a:tcPr marL="68580" marR="68580" marT="0" marB="0" anchor="ctr"/>
                </a:tc>
                <a:extLst>
                  <a:ext uri="{0D108BD9-81ED-4DB2-BD59-A6C34878D82A}">
                    <a16:rowId xmlns=""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altLang="en-US" sz="1100" b="0" kern="0" dirty="0">
                          <a:solidFill>
                            <a:schemeClr val="tx1">
                              <a:lumMod val="65000"/>
                              <a:lumOff val="35000"/>
                            </a:schemeClr>
                          </a:solidFill>
                          <a:effectLst/>
                          <a:latin typeface="Noto Sans S Chinese Bold" pitchFamily="34" charset="-122"/>
                          <a:ea typeface="Noto Sans S Chinese Bold" pitchFamily="34" charset="-122"/>
                          <a:cs typeface="+mn-cs"/>
                        </a:rPr>
                        <a:t>汽车配件营销与管理课程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68580" marR="68580" marT="0" marB="0" anchor="ctr"/>
                </a:tc>
                <a:extLst>
                  <a:ext uri="{0D108BD9-81ED-4DB2-BD59-A6C34878D82A}">
                    <a16:rowId xmlns=""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altLang="en-US" sz="1100" b="0" kern="0" dirty="0">
                          <a:solidFill>
                            <a:schemeClr val="tx1">
                              <a:lumMod val="65000"/>
                              <a:lumOff val="35000"/>
                            </a:schemeClr>
                          </a:solidFill>
                          <a:effectLst/>
                          <a:latin typeface="Noto Sans S Chinese Bold" pitchFamily="34" charset="-122"/>
                          <a:ea typeface="Noto Sans S Chinese Bold" pitchFamily="34" charset="-122"/>
                          <a:cs typeface="+mn-cs"/>
                        </a:rPr>
                        <a:t>事故车查勘与定损课程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68580" marR="68580" marT="0" marB="0" anchor="ctr"/>
                </a:tc>
                <a:extLst>
                  <a:ext uri="{0D108BD9-81ED-4DB2-BD59-A6C34878D82A}">
                    <a16:rowId xmlns="" xmlns:a16="http://schemas.microsoft.com/office/drawing/2014/main" val="10004"/>
                  </a:ext>
                </a:extLst>
              </a:tr>
              <a:tr h="119615">
                <a:tc rowSpan="6">
                  <a:txBody>
                    <a:bodyPr/>
                    <a:lstStyle/>
                    <a:p>
                      <a:pPr marL="0" algn="ctr" defTabSz="914400" rtl="0" eaLnBrk="1" latinLnBrk="0" hangingPunct="1">
                        <a:spcAft>
                          <a:spcPts val="0"/>
                        </a:spcAft>
                      </a:pPr>
                      <a:r>
                        <a:rPr lang="en-US" sz="1600" b="1" kern="0" dirty="0">
                          <a:solidFill>
                            <a:srgbClr val="3A27C5"/>
                          </a:solidFill>
                          <a:effectLst/>
                          <a:latin typeface="Noto Sans S Chinese Bold" pitchFamily="34" charset="-122"/>
                          <a:ea typeface="Noto Sans S Chinese Bold" pitchFamily="34" charset="-122"/>
                          <a:cs typeface="+mn-cs"/>
                        </a:rPr>
                        <a:t>3D</a:t>
                      </a:r>
                      <a:r>
                        <a:rPr lang="zh-CN" altLang="en-US" sz="1600" b="1" kern="0" dirty="0">
                          <a:solidFill>
                            <a:srgbClr val="3A27C5"/>
                          </a:solidFill>
                          <a:effectLst/>
                          <a:latin typeface="Noto Sans S Chinese Bold" pitchFamily="34" charset="-122"/>
                          <a:ea typeface="Noto Sans S Chinese Bold" pitchFamily="34" charset="-122"/>
                          <a:cs typeface="+mn-cs"/>
                        </a:rPr>
                        <a:t>软件</a:t>
                      </a:r>
                      <a:endParaRPr lang="en-US" altLang="zh-CN" sz="1600" b="1" kern="0" dirty="0">
                        <a:solidFill>
                          <a:srgbClr val="3A27C5"/>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2</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99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汽车发动机</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汽车变速器</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汽车底盘</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汽车空调</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汽车二级维护</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新能源汽车高压安全</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4"/>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4" name="TextBox 3"/>
          <p:cNvSpPr txBox="1"/>
          <p:nvPr/>
        </p:nvSpPr>
        <p:spPr>
          <a:xfrm>
            <a:off x="611560" y="505004"/>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391831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018988615"/>
              </p:ext>
            </p:extLst>
          </p:nvPr>
        </p:nvGraphicFramePr>
        <p:xfrm>
          <a:off x="711714" y="195486"/>
          <a:ext cx="7460686" cy="490318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extLst>
                  <a:ext uri="{0D108BD9-81ED-4DB2-BD59-A6C34878D82A}">
                    <a16:rowId xmlns="" xmlns:a16="http://schemas.microsoft.com/office/drawing/2014/main" val="10000"/>
                  </a:ext>
                </a:extLst>
              </a:tr>
              <a:tr h="222019">
                <a:tc rowSpan="7">
                  <a:txBody>
                    <a:bodyPr/>
                    <a:lstStyle/>
                    <a:p>
                      <a:pPr algn="ctr">
                        <a:spcAft>
                          <a:spcPts val="0"/>
                        </a:spcAft>
                      </a:pPr>
                      <a:r>
                        <a:rPr lang="en-US" altLang="zh-CN" sz="1600" b="1" kern="0" dirty="0">
                          <a:solidFill>
                            <a:srgbClr val="3A27C5"/>
                          </a:solidFill>
                          <a:effectLst/>
                          <a:latin typeface="Noto Sans S Chinese Bold" pitchFamily="34" charset="-122"/>
                          <a:ea typeface="Noto Sans S Chinese Bold" pitchFamily="34" charset="-122"/>
                        </a:rPr>
                        <a:t>VR</a:t>
                      </a:r>
                      <a:r>
                        <a:rPr lang="zh-CN" altLang="en-US" sz="1600" b="1" kern="0" dirty="0">
                          <a:solidFill>
                            <a:srgbClr val="3A27C5"/>
                          </a:solidFill>
                          <a:effectLst/>
                          <a:latin typeface="Noto Sans S Chinese Bold" pitchFamily="34" charset="-122"/>
                          <a:ea typeface="Noto Sans S Chinese Bold" pitchFamily="34" charset="-122"/>
                        </a:rPr>
                        <a:t>软件</a:t>
                      </a:r>
                      <a:endParaRPr lang="en-US" altLang="zh-CN" sz="1600" b="1" kern="0" dirty="0">
                        <a:solidFill>
                          <a:srgbClr val="3A27C5"/>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0</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9999FF"/>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智慧课堂软件</a:t>
                      </a:r>
                    </a:p>
                  </a:txBody>
                  <a:tcPr marL="68580" marR="68580" marT="0" marB="0" anchor="ctr"/>
                </a:tc>
                <a:extLst>
                  <a:ext uri="{0D108BD9-81ED-4DB2-BD59-A6C34878D82A}">
                    <a16:rowId xmlns=""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纯电动汽车</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4"/>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新能源汽车动力电池及电池管理</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汽车故障诊断</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6"/>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汽车四轮定位</a:t>
                      </a:r>
                      <a:r>
                        <a:rPr lang="en-US"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VR</a:t>
                      </a:r>
                      <a:r>
                        <a:rPr lang="zh-CN" altLang="zh-CN" sz="1050" b="0" kern="0" dirty="0">
                          <a:solidFill>
                            <a:schemeClr val="tx1">
                              <a:lumMod val="65000"/>
                              <a:lumOff val="35000"/>
                            </a:schemeClr>
                          </a:solidFill>
                          <a:effectLst/>
                          <a:latin typeface="Noto Sans S Chinese Bold" pitchFamily="34" charset="-122"/>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7"/>
                  </a:ext>
                </a:extLst>
              </a:tr>
              <a:tr h="119615">
                <a:tc rowSpan="9">
                  <a:txBody>
                    <a:bodyPr/>
                    <a:lstStyle/>
                    <a:p>
                      <a:pPr marL="0" algn="ctr" defTabSz="914400" rtl="0" eaLnBrk="1" latinLnBrk="0" hangingPunct="1">
                        <a:spcAft>
                          <a:spcPts val="0"/>
                        </a:spcAft>
                      </a:pPr>
                      <a:r>
                        <a:rPr lang="zh-CN" altLang="en-US" sz="1600" b="1" kern="0" dirty="0">
                          <a:solidFill>
                            <a:srgbClr val="3A27C5"/>
                          </a:solidFill>
                          <a:effectLst/>
                          <a:latin typeface="Noto Sans S Chinese Bold" pitchFamily="34" charset="-122"/>
                          <a:ea typeface="Noto Sans S Chinese Bold" pitchFamily="34" charset="-122"/>
                          <a:cs typeface="+mn-cs"/>
                        </a:rPr>
                        <a:t>行业微课</a:t>
                      </a:r>
                      <a:endParaRPr lang="en-US" altLang="zh-CN" sz="1600" b="1" kern="0" dirty="0">
                        <a:solidFill>
                          <a:srgbClr val="3A27C5"/>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99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销售顾问类</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服务顾问类</a:t>
                      </a:r>
                    </a:p>
                  </a:txBody>
                  <a:tcPr marL="68580" marR="68580" marT="0" marB="0"/>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备件主管类</a:t>
                      </a:r>
                    </a:p>
                  </a:txBody>
                  <a:tcPr marL="68580" marR="68580" marT="0" marB="0"/>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前台主管类</a:t>
                      </a:r>
                    </a:p>
                  </a:txBody>
                  <a:tcPr marL="68580" marR="68580" marT="0" marB="0"/>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车间主管类</a:t>
                      </a:r>
                    </a:p>
                  </a:txBody>
                  <a:tcPr marL="68580" marR="68580" marT="0" marB="0"/>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销售部长类</a:t>
                      </a:r>
                    </a:p>
                  </a:txBody>
                  <a:tcPr marL="68580" marR="68580" marT="0" marB="0"/>
                </a:tc>
                <a:extLst>
                  <a:ext uri="{0D108BD9-81ED-4DB2-BD59-A6C34878D82A}">
                    <a16:rowId xmlns="" xmlns:a16="http://schemas.microsoft.com/office/drawing/2014/main" val="10014"/>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市场经理类</a:t>
                      </a:r>
                    </a:p>
                  </a:txBody>
                  <a:tcPr marL="68580" marR="68580" marT="0" marB="0"/>
                </a:tc>
                <a:extLst>
                  <a:ext uri="{0D108BD9-81ED-4DB2-BD59-A6C34878D82A}">
                    <a16:rowId xmlns="" xmlns:a16="http://schemas.microsoft.com/office/drawing/2014/main" val="10015"/>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8</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售后站长类</a:t>
                      </a:r>
                    </a:p>
                  </a:txBody>
                  <a:tcPr marL="68580" marR="68580" marT="0" marB="0"/>
                </a:tc>
                <a:extLst>
                  <a:ext uri="{0D108BD9-81ED-4DB2-BD59-A6C34878D82A}">
                    <a16:rowId xmlns="" xmlns:a16="http://schemas.microsoft.com/office/drawing/2014/main" val="10016"/>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9</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总经理类</a:t>
                      </a:r>
                    </a:p>
                  </a:txBody>
                  <a:tcPr marL="68580" marR="68580" marT="0" marB="0"/>
                </a:tc>
                <a:extLst>
                  <a:ext uri="{0D108BD9-81ED-4DB2-BD59-A6C34878D82A}">
                    <a16:rowId xmlns="" xmlns:a16="http://schemas.microsoft.com/office/drawing/2014/main" val="10017"/>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9999FF"/>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Tree>
    <p:extLst>
      <p:ext uri="{BB962C8B-B14F-4D97-AF65-F5344CB8AC3E}">
        <p14:creationId xmlns:p14="http://schemas.microsoft.com/office/powerpoint/2010/main" val="244738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27"/>
          <a:stretch/>
        </p:blipFill>
        <p:spPr bwMode="auto">
          <a:xfrm>
            <a:off x="1" y="-3458"/>
            <a:ext cx="9144000" cy="514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5026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5026C6"/>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36391" y="3363838"/>
            <a:ext cx="6140065" cy="1061829"/>
          </a:xfrm>
          <a:prstGeom prst="rect">
            <a:avLst/>
          </a:prstGeom>
        </p:spPr>
        <p:txBody>
          <a:bodyPr wrap="square">
            <a:spAutoFit/>
          </a:bodyPr>
          <a:lstStyle/>
          <a:p>
            <a:pPr>
              <a:lnSpc>
                <a:spcPct val="150000"/>
              </a:lnSpc>
            </a:pPr>
            <a:r>
              <a:rPr lang="zh-CN" altLang="zh-CN" sz="1400" b="1" dirty="0">
                <a:solidFill>
                  <a:schemeClr val="bg1"/>
                </a:solidFill>
                <a:latin typeface="Noto Sans S Chinese Bold" pitchFamily="34" charset="-122"/>
                <a:ea typeface="Noto Sans S Chinese Bold" pitchFamily="34" charset="-122"/>
              </a:rPr>
              <a:t>新能源汽车技术专业解决方案提供一揽子方案，涵盖人才培养方案、核心课程资源、</a:t>
            </a:r>
            <a:r>
              <a:rPr lang="en-US" altLang="zh-CN" sz="1400" b="1" dirty="0">
                <a:solidFill>
                  <a:schemeClr val="bg1"/>
                </a:solidFill>
                <a:latin typeface="Noto Sans S Chinese Bold" pitchFamily="34" charset="-122"/>
                <a:ea typeface="Noto Sans S Chinese Bold" pitchFamily="34" charset="-122"/>
              </a:rPr>
              <a:t>3D/VR</a:t>
            </a:r>
            <a:r>
              <a:rPr lang="zh-CN" altLang="zh-CN" sz="1400" b="1" dirty="0">
                <a:solidFill>
                  <a:schemeClr val="bg1"/>
                </a:solidFill>
                <a:latin typeface="Noto Sans S Chinese Bold" pitchFamily="34" charset="-122"/>
                <a:ea typeface="Noto Sans S Chinese Bold" pitchFamily="34" charset="-122"/>
              </a:rPr>
              <a:t>实训软件、一体化硬件设备、行业企业微课、政策解读直播、最新人才岗位需求推送等一体化产品服务</a:t>
            </a:r>
          </a:p>
        </p:txBody>
      </p:sp>
      <p:sp>
        <p:nvSpPr>
          <p:cNvPr id="9" name="矩形 8"/>
          <p:cNvSpPr/>
          <p:nvPr/>
        </p:nvSpPr>
        <p:spPr>
          <a:xfrm>
            <a:off x="5940152" y="841"/>
            <a:ext cx="2615136" cy="1202757"/>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6" y="196980"/>
            <a:ext cx="2492990"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en-US" sz="2000" b="1" dirty="0">
                <a:solidFill>
                  <a:schemeClr val="bg1"/>
                </a:solidFill>
                <a:latin typeface="Noto Sans S Chinese Black" pitchFamily="34" charset="-122"/>
                <a:ea typeface="Noto Sans S Chinese Black" pitchFamily="34" charset="-122"/>
              </a:rPr>
              <a:t>新能源汽车技术</a:t>
            </a:r>
            <a:r>
              <a:rPr lang="zh-CN" altLang="zh-CN" sz="2000" b="1" dirty="0">
                <a:solidFill>
                  <a:schemeClr val="bg1"/>
                </a:solidFill>
                <a:latin typeface="Noto Sans S Chinese Black" pitchFamily="34" charset="-122"/>
                <a:ea typeface="Noto Sans S Chinese Black" pitchFamily="34" charset="-122"/>
              </a:rPr>
              <a:t>专业</a:t>
            </a:r>
          </a:p>
        </p:txBody>
      </p:sp>
      <p:sp>
        <p:nvSpPr>
          <p:cNvPr id="11" name="TextBox 10"/>
          <p:cNvSpPr txBox="1"/>
          <p:nvPr/>
        </p:nvSpPr>
        <p:spPr>
          <a:xfrm>
            <a:off x="611561" y="311893"/>
            <a:ext cx="2232247" cy="646331"/>
          </a:xfrm>
          <a:prstGeom prst="rect">
            <a:avLst/>
          </a:prstGeom>
          <a:noFill/>
        </p:spPr>
        <p:txBody>
          <a:bodyPr wrap="square" rtlCol="0">
            <a:spAutoFit/>
          </a:bodyPr>
          <a:lstStyle/>
          <a:p>
            <a:r>
              <a:rPr lang="zh-CN" altLang="en-US" sz="2200" b="1" dirty="0">
                <a:solidFill>
                  <a:srgbClr val="5026C6"/>
                </a:solidFill>
                <a:latin typeface="Noto Sans S Chinese Black" pitchFamily="34" charset="-122"/>
                <a:ea typeface="Noto Sans S Chinese Black" pitchFamily="34" charset="-122"/>
              </a:rPr>
              <a:t>主打专业</a:t>
            </a:r>
            <a:r>
              <a:rPr lang="en-US" altLang="zh-CN" sz="2200" b="1" dirty="0">
                <a:solidFill>
                  <a:srgbClr val="5026C6"/>
                </a:solidFill>
                <a:latin typeface="Noto Sans S Chinese Black" pitchFamily="34" charset="-122"/>
                <a:ea typeface="Noto Sans S Chinese Black" pitchFamily="34" charset="-122"/>
              </a:rPr>
              <a:t>4</a:t>
            </a:r>
          </a:p>
          <a:p>
            <a:r>
              <a:rPr lang="zh-CN" altLang="zh-CN" sz="1400" b="1" dirty="0">
                <a:solidFill>
                  <a:srgbClr val="5026C6"/>
                </a:solidFill>
                <a:latin typeface="Noto Sans S Chinese Black" pitchFamily="34" charset="-122"/>
                <a:ea typeface="Noto Sans S Chinese Black" pitchFamily="34" charset="-122"/>
              </a:rPr>
              <a:t>专业代码：</a:t>
            </a:r>
            <a:r>
              <a:rPr lang="en-US" altLang="zh-CN" sz="1400" b="1" dirty="0">
                <a:solidFill>
                  <a:srgbClr val="5026C6"/>
                </a:solidFill>
                <a:latin typeface="Noto Sans S Chinese Black" pitchFamily="34" charset="-122"/>
                <a:ea typeface="Noto Sans S Chinese Black" pitchFamily="34" charset="-122"/>
              </a:rPr>
              <a:t>560707         </a:t>
            </a:r>
          </a:p>
        </p:txBody>
      </p:sp>
    </p:spTree>
    <p:extLst>
      <p:ext uri="{BB962C8B-B14F-4D97-AF65-F5344CB8AC3E}">
        <p14:creationId xmlns:p14="http://schemas.microsoft.com/office/powerpoint/2010/main" val="177488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37405"/>
          </a:xfrm>
          <a:prstGeom prst="rect">
            <a:avLst/>
          </a:prstGeom>
          <a:solidFill>
            <a:srgbClr val="5026C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20"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1570"/>
          <a:stretch/>
        </p:blipFill>
        <p:spPr bwMode="auto">
          <a:xfrm>
            <a:off x="1424563" y="1779663"/>
            <a:ext cx="2355349" cy="179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59633" y="771550"/>
            <a:ext cx="1008111"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sp>
        <p:nvSpPr>
          <p:cNvPr id="84" name="矩形 83"/>
          <p:cNvSpPr/>
          <p:nvPr/>
        </p:nvSpPr>
        <p:spPr>
          <a:xfrm>
            <a:off x="1416348" y="3253856"/>
            <a:ext cx="2363564" cy="32453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sz="1600" b="1">
              <a:solidFill>
                <a:prstClr val="white"/>
              </a:solidFill>
            </a:endParaRPr>
          </a:p>
        </p:txBody>
      </p:sp>
      <p:sp>
        <p:nvSpPr>
          <p:cNvPr id="16" name="矩形 15"/>
          <p:cNvSpPr/>
          <p:nvPr/>
        </p:nvSpPr>
        <p:spPr>
          <a:xfrm>
            <a:off x="1259632" y="3252628"/>
            <a:ext cx="2664295" cy="276999"/>
          </a:xfrm>
          <a:prstGeom prst="rect">
            <a:avLst/>
          </a:prstGeom>
        </p:spPr>
        <p:txBody>
          <a:bodyPr wrap="square">
            <a:spAutoFit/>
          </a:bodyPr>
          <a:lstStyle/>
          <a:p>
            <a:pPr lvl="0" algn="ctr"/>
            <a:r>
              <a:rPr lang="zh-CN" altLang="en-US" sz="1200" b="1" dirty="0">
                <a:solidFill>
                  <a:schemeClr val="bg1"/>
                </a:solidFill>
                <a:latin typeface="Noto Sans S Chinese Bold" pitchFamily="34" charset="-122"/>
                <a:ea typeface="Noto Sans S Chinese Bold" pitchFamily="34" charset="-122"/>
              </a:rPr>
              <a:t>新能源汽车结构与检修</a:t>
            </a:r>
            <a:endParaRPr lang="en-US" altLang="zh-CN" sz="1200" b="1" dirty="0">
              <a:solidFill>
                <a:schemeClr val="bg1"/>
              </a:solidFill>
              <a:latin typeface="Noto Sans S Chinese Bold" pitchFamily="34" charset="-122"/>
              <a:ea typeface="Noto Sans S Chinese Bold" pitchFamily="34" charset="-122"/>
            </a:endParaRPr>
          </a:p>
        </p:txBody>
      </p:sp>
      <p:pic>
        <p:nvPicPr>
          <p:cNvPr id="1024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113"/>
          <a:stretch/>
        </p:blipFill>
        <p:spPr bwMode="auto">
          <a:xfrm rot="10800000">
            <a:off x="5240987" y="1779663"/>
            <a:ext cx="2363378" cy="16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5240988" y="3258140"/>
            <a:ext cx="2355349" cy="303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8" name="矩形 27"/>
          <p:cNvSpPr/>
          <p:nvPr/>
        </p:nvSpPr>
        <p:spPr>
          <a:xfrm>
            <a:off x="5240987" y="3270841"/>
            <a:ext cx="2355349"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新能源汽车电池及管理系统检修</a:t>
            </a:r>
            <a:endParaRPr lang="en-US" altLang="zh-CN" sz="12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924785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4413" b="-24413"/>
          <a:stretch/>
        </p:blipFill>
        <p:spPr bwMode="auto">
          <a:xfrm>
            <a:off x="6839365" y="567402"/>
            <a:ext cx="2030633" cy="137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515"/>
          <a:stretch/>
        </p:blipFill>
        <p:spPr bwMode="auto">
          <a:xfrm>
            <a:off x="2611945" y="567403"/>
            <a:ext cx="2030634"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2211710"/>
            <a:ext cx="9144000" cy="2931789"/>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611945" y="3956047"/>
            <a:ext cx="2030633" cy="5599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en-US" sz="1100" b="1" dirty="0">
                <a:solidFill>
                  <a:schemeClr val="tx1">
                    <a:lumMod val="65000"/>
                    <a:lumOff val="35000"/>
                  </a:schemeClr>
                </a:solidFill>
                <a:latin typeface="Noto Sans S Chinese Bold" pitchFamily="34" charset="-122"/>
                <a:ea typeface="Noto Sans S Chinese Bold" pitchFamily="34" charset="-122"/>
              </a:rPr>
              <a:t>新能源汽车技术</a:t>
            </a:r>
            <a:r>
              <a:rPr lang="zh-CN" altLang="zh-CN" sz="1100" b="1" dirty="0">
                <a:solidFill>
                  <a:schemeClr val="tx1">
                    <a:lumMod val="65000"/>
                    <a:lumOff val="35000"/>
                  </a:schemeClr>
                </a:solidFill>
                <a:latin typeface="Noto Sans S Chinese Bold" pitchFamily="34" charset="-122"/>
                <a:ea typeface="Noto Sans S Chinese Bold" pitchFamily="34" charset="-122"/>
              </a:rPr>
              <a:t>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5041978"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a:t>
            </a:r>
            <a:r>
              <a:rPr lang="zh-CN" altLang="en-US" sz="1100" b="1" dirty="0">
                <a:solidFill>
                  <a:schemeClr val="tx1">
                    <a:lumMod val="65000"/>
                    <a:lumOff val="35000"/>
                  </a:schemeClr>
                </a:solidFill>
                <a:latin typeface="Noto Sans S Chinese Bold" pitchFamily="34" charset="-122"/>
                <a:ea typeface="Noto Sans S Chinese Bold" pitchFamily="34" charset="-122"/>
              </a:rPr>
              <a:t>、行业企业实践不足</a:t>
            </a: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人培方案、课程、教学手段、增值服务一体化</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庞门正道标题体" pitchFamily="2" charset="-122"/>
                <a:ea typeface="庞门正道标题体" pitchFamily="2" charset="-122"/>
                <a:cs typeface="+mn-ea"/>
              </a:rPr>
              <a:t>解决方案 </a:t>
            </a:r>
            <a:r>
              <a:rPr lang="en-US" altLang="zh-CN" sz="3500" dirty="0">
                <a:solidFill>
                  <a:schemeClr val="bg1">
                    <a:lumMod val="95000"/>
                  </a:schemeClr>
                </a:solidFill>
                <a:latin typeface="庞门正道标题体" pitchFamily="2" charset="-122"/>
                <a:ea typeface="庞门正道标题体" pitchFamily="2" charset="-122"/>
                <a:cs typeface="+mn-ea"/>
              </a:rPr>
              <a:t>&gt;</a:t>
            </a:r>
            <a:endParaRPr lang="zh-CN" altLang="en-US" sz="3500" dirty="0">
              <a:solidFill>
                <a:schemeClr val="bg1">
                  <a:lumMod val="95000"/>
                </a:schemeClr>
              </a:solidFill>
              <a:latin typeface="庞门正道标题体" pitchFamily="2" charset="-122"/>
              <a:ea typeface="庞门正道标题体" pitchFamily="2"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dirty="0">
                <a:solidFill>
                  <a:schemeClr val="tx1">
                    <a:lumMod val="65000"/>
                    <a:lumOff val="35000"/>
                  </a:schemeClr>
                </a:solidFill>
                <a:latin typeface="庞门正道标题体" pitchFamily="2" charset="-122"/>
                <a:ea typeface="庞门正道标题体" pitchFamily="2" charset="-122"/>
                <a:cs typeface="+mn-ea"/>
              </a:rPr>
              <a:t>专业建设短板</a:t>
            </a:r>
            <a:r>
              <a:rPr lang="en-US" altLang="zh-CN" sz="3600" dirty="0">
                <a:solidFill>
                  <a:schemeClr val="tx1">
                    <a:lumMod val="65000"/>
                    <a:lumOff val="35000"/>
                  </a:schemeClr>
                </a:solidFill>
                <a:latin typeface="庞门正道标题体" pitchFamily="2" charset="-122"/>
                <a:ea typeface="庞门正道标题体" pitchFamily="2" charset="-122"/>
                <a:cs typeface="+mn-ea"/>
              </a:rPr>
              <a:t>&gt;</a:t>
            </a:r>
            <a:endParaRPr lang="zh-CN" altLang="en-US" sz="3600" dirty="0">
              <a:solidFill>
                <a:schemeClr val="tx1">
                  <a:lumMod val="65000"/>
                  <a:lumOff val="35000"/>
                </a:schemeClr>
              </a:solidFill>
              <a:latin typeface="庞门正道标题体" pitchFamily="2" charset="-122"/>
              <a:ea typeface="庞门正道标题体" pitchFamily="2" charset="-122"/>
              <a:cs typeface="+mn-ea"/>
            </a:endParaRPr>
          </a:p>
        </p:txBody>
      </p:sp>
      <p:sp>
        <p:nvSpPr>
          <p:cNvPr id="60" name="L 形 59"/>
          <p:cNvSpPr/>
          <p:nvPr/>
        </p:nvSpPr>
        <p:spPr>
          <a:xfrm rot="8100000">
            <a:off x="7740381" y="2151789"/>
            <a:ext cx="228600" cy="228600"/>
          </a:xfrm>
          <a:prstGeom prst="corner">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6982223" y="1595576"/>
            <a:ext cx="1838249"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教学</a:t>
            </a:r>
            <a:r>
              <a:rPr lang="zh-CN" altLang="en-US" sz="1100" b="1" dirty="0">
                <a:solidFill>
                  <a:schemeClr val="tx1">
                    <a:lumMod val="65000"/>
                    <a:lumOff val="35000"/>
                  </a:schemeClr>
                </a:solidFill>
                <a:latin typeface="Noto Sans S Chinese Bold" pitchFamily="34" charset="-122"/>
                <a:ea typeface="Noto Sans S Chinese Bold" pitchFamily="34" charset="-122"/>
              </a:rPr>
              <a:t>手段单一，实施设施不足，样品设备损耗等</a:t>
            </a:r>
          </a:p>
        </p:txBody>
      </p:sp>
      <p:sp>
        <p:nvSpPr>
          <p:cNvPr id="89" name="TextBox 88"/>
          <p:cNvSpPr txBox="1"/>
          <p:nvPr/>
        </p:nvSpPr>
        <p:spPr>
          <a:xfrm>
            <a:off x="4644008" y="4041104"/>
            <a:ext cx="2127795" cy="430887"/>
          </a:xfrm>
          <a:prstGeom prst="rect">
            <a:avLst/>
          </a:prstGeom>
          <a:noFill/>
        </p:spPr>
        <p:txBody>
          <a:bodyPr wrap="square" rtlCol="0">
            <a:spAutoFit/>
          </a:bodyPr>
          <a:lstStyle/>
          <a:p>
            <a:pPr algn="ctr"/>
            <a:r>
              <a:rPr lang="en-US" altLang="zh-CN" sz="1100" b="1" dirty="0">
                <a:solidFill>
                  <a:schemeClr val="tx1">
                    <a:lumMod val="65000"/>
                    <a:lumOff val="35000"/>
                  </a:schemeClr>
                </a:solidFill>
                <a:latin typeface="Noto Sans S Chinese Bold" pitchFamily="34" charset="-122"/>
                <a:ea typeface="Noto Sans S Chinese Bold" pitchFamily="34" charset="-122"/>
              </a:rPr>
              <a:t>24</a:t>
            </a:r>
            <a:r>
              <a:rPr lang="zh-CN" altLang="zh-CN" sz="1100" b="1" dirty="0">
                <a:solidFill>
                  <a:schemeClr val="tx1">
                    <a:lumMod val="65000"/>
                    <a:lumOff val="35000"/>
                  </a:schemeClr>
                </a:solidFill>
                <a:latin typeface="Noto Sans S Chinese Bold" pitchFamily="34" charset="-122"/>
                <a:ea typeface="Noto Sans S Chinese Bold" pitchFamily="34" charset="-122"/>
              </a:rPr>
              <a:t>款理实一体化课程实训，销售顾问、服务顾问等行业微课</a:t>
            </a:r>
            <a:r>
              <a:rPr lang="en-US" altLang="zh-CN" sz="1100" b="1" dirty="0">
                <a:solidFill>
                  <a:schemeClr val="tx1">
                    <a:lumMod val="65000"/>
                    <a:lumOff val="35000"/>
                  </a:schemeClr>
                </a:solidFill>
                <a:latin typeface="Noto Sans S Chinese Bold" pitchFamily="34" charset="-122"/>
                <a:ea typeface="Noto Sans S Chinese Bold" pitchFamily="34" charset="-122"/>
              </a:rPr>
              <a:t> </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pic>
        <p:nvPicPr>
          <p:cNvPr id="307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9365" y="2643758"/>
            <a:ext cx="2030008" cy="13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81"/>
          <p:cNvSpPr/>
          <p:nvPr/>
        </p:nvSpPr>
        <p:spPr>
          <a:xfrm>
            <a:off x="6839365" y="3956047"/>
            <a:ext cx="2030633" cy="5599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89"/>
          <p:cNvSpPr txBox="1"/>
          <p:nvPr/>
        </p:nvSpPr>
        <p:spPr>
          <a:xfrm>
            <a:off x="6910214" y="4041104"/>
            <a:ext cx="1888931"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动力电池、电机、高压安全</a:t>
            </a:r>
            <a:r>
              <a:rPr lang="en-US" altLang="zh-CN" sz="1100" b="1" dirty="0">
                <a:solidFill>
                  <a:schemeClr val="tx1">
                    <a:lumMod val="65000"/>
                    <a:lumOff val="35000"/>
                  </a:schemeClr>
                </a:solidFill>
                <a:latin typeface="Noto Sans S Chinese Bold" pitchFamily="34" charset="-122"/>
                <a:ea typeface="Noto Sans S Chinese Bold" pitchFamily="34" charset="-122"/>
              </a:rPr>
              <a:t>3D/VR</a:t>
            </a:r>
            <a:r>
              <a:rPr lang="zh-CN" altLang="zh-CN" sz="1100" b="1" dirty="0">
                <a:solidFill>
                  <a:schemeClr val="tx1">
                    <a:lumMod val="65000"/>
                    <a:lumOff val="35000"/>
                  </a:schemeClr>
                </a:solidFill>
                <a:latin typeface="Noto Sans S Chinese Bold" pitchFamily="34" charset="-122"/>
                <a:ea typeface="Noto Sans S Chinese Bold" pitchFamily="34" charset="-122"/>
              </a:rPr>
              <a:t>等手段</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185808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025"/>
            <a:ext cx="9144000" cy="480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49786" y="1203598"/>
            <a:ext cx="5362374" cy="428194"/>
          </a:xfrm>
          <a:prstGeom prst="rect">
            <a:avLst/>
          </a:prstGeom>
        </p:spPr>
        <p:txBody>
          <a:bodyPr wrap="square">
            <a:spAutoFit/>
          </a:bodyPr>
          <a:lstStyle/>
          <a:p>
            <a:pPr>
              <a:lnSpc>
                <a:spcPts val="2800"/>
              </a:lnSpc>
            </a:pPr>
            <a:r>
              <a:rPr lang="zh-CN" altLang="en-US" sz="2000" b="1" dirty="0">
                <a:solidFill>
                  <a:srgbClr val="5026C6"/>
                </a:solidFill>
                <a:latin typeface="Noto Sans S Chinese Black" pitchFamily="34" charset="-122"/>
                <a:ea typeface="Noto Sans S Chinese Black" pitchFamily="34" charset="-122"/>
              </a:rPr>
              <a:t>新能源汽车技术</a:t>
            </a:r>
            <a:r>
              <a:rPr lang="zh-CN" altLang="zh-CN" sz="2000" b="1" dirty="0">
                <a:solidFill>
                  <a:srgbClr val="5026C6"/>
                </a:solidFill>
                <a:latin typeface="Noto Sans S Chinese Black" pitchFamily="34" charset="-122"/>
                <a:ea typeface="Noto Sans S Chinese Black" pitchFamily="34" charset="-122"/>
              </a:rPr>
              <a:t>专业</a:t>
            </a:r>
            <a:r>
              <a:rPr lang="zh-CN" altLang="en-US" sz="2000" b="1" dirty="0">
                <a:solidFill>
                  <a:srgbClr val="5026C6"/>
                </a:solidFill>
                <a:latin typeface="Noto Sans S Chinese Black" pitchFamily="34" charset="-122"/>
                <a:ea typeface="Noto Sans S Chinese Black" pitchFamily="34" charset="-122"/>
              </a:rPr>
              <a:t>模块化选择清单</a:t>
            </a:r>
            <a:endParaRPr lang="zh-CN" altLang="zh-CN" sz="2000" b="1" dirty="0">
              <a:solidFill>
                <a:srgbClr val="5026C6"/>
              </a:solidFill>
              <a:latin typeface="Noto Sans S Chinese Black" pitchFamily="34" charset="-122"/>
              <a:ea typeface="Noto Sans S Chinese Black"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756516155"/>
              </p:ext>
            </p:extLst>
          </p:nvPr>
        </p:nvGraphicFramePr>
        <p:xfrm>
          <a:off x="755576" y="1707655"/>
          <a:ext cx="7776864" cy="2920823"/>
        </p:xfrm>
        <a:graphic>
          <a:graphicData uri="http://schemas.openxmlformats.org/drawingml/2006/table">
            <a:tbl>
              <a:tblPr firstRow="1" firstCol="1" bandRow="1">
                <a:tableStyleId>{6E25E649-3F16-4E02-A733-19D2CDBF48F0}</a:tableStyleId>
              </a:tblPr>
              <a:tblGrid>
                <a:gridCol w="1296143">
                  <a:extLst>
                    <a:ext uri="{9D8B030D-6E8A-4147-A177-3AD203B41FA5}">
                      <a16:colId xmlns="" xmlns:a16="http://schemas.microsoft.com/office/drawing/2014/main" val="20000"/>
                    </a:ext>
                  </a:extLst>
                </a:gridCol>
                <a:gridCol w="6480721">
                  <a:extLst>
                    <a:ext uri="{9D8B030D-6E8A-4147-A177-3AD203B41FA5}">
                      <a16:colId xmlns="" xmlns:a16="http://schemas.microsoft.com/office/drawing/2014/main" val="20001"/>
                    </a:ext>
                  </a:extLst>
                </a:gridCol>
              </a:tblGrid>
              <a:tr h="466213">
                <a:tc>
                  <a:txBody>
                    <a:bodyPr/>
                    <a:lstStyle/>
                    <a:p>
                      <a:pPr algn="ctr">
                        <a:spcAft>
                          <a:spcPts val="0"/>
                        </a:spcAft>
                      </a:pPr>
                      <a:r>
                        <a:rPr lang="zh-CN" altLang="en-US" sz="1600" b="1" kern="100" dirty="0">
                          <a:solidFill>
                            <a:schemeClr val="bg1"/>
                          </a:solidFill>
                          <a:effectLst/>
                          <a:latin typeface="Noto Sans S Chinese Black" pitchFamily="34" charset="-122"/>
                          <a:ea typeface="Noto Sans S Chinese Black" pitchFamily="34" charset="-122"/>
                        </a:rPr>
                        <a:t>类别</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5026C6"/>
                    </a:solidFill>
                  </a:tcPr>
                </a:tc>
                <a:tc>
                  <a:txBody>
                    <a:bodyPr/>
                    <a:lstStyle/>
                    <a:p>
                      <a:pPr algn="ctr">
                        <a:spcAft>
                          <a:spcPts val="0"/>
                        </a:spcAft>
                      </a:pPr>
                      <a:r>
                        <a:rPr lang="zh-CN" sz="1600" b="1" kern="0" dirty="0">
                          <a:solidFill>
                            <a:schemeClr val="bg1"/>
                          </a:solidFill>
                          <a:effectLst/>
                          <a:latin typeface="Noto Sans S Chinese Black" pitchFamily="34" charset="-122"/>
                          <a:ea typeface="Noto Sans S Chinese Black" pitchFamily="34" charset="-122"/>
                        </a:rPr>
                        <a:t>产品构成</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5026C6"/>
                    </a:solidFill>
                  </a:tcPr>
                </a:tc>
                <a:extLst>
                  <a:ext uri="{0D108BD9-81ED-4DB2-BD59-A6C34878D82A}">
                    <a16:rowId xmlns="" xmlns:a16="http://schemas.microsoft.com/office/drawing/2014/main" val="10000"/>
                  </a:ext>
                </a:extLst>
              </a:tr>
              <a:tr h="717250">
                <a:tc>
                  <a:txBody>
                    <a:bodyPr/>
                    <a:lstStyle/>
                    <a:p>
                      <a:pPr algn="ctr">
                        <a:spcAft>
                          <a:spcPts val="0"/>
                        </a:spcAft>
                      </a:pPr>
                      <a:r>
                        <a:rPr lang="en-US" sz="1600" b="1" kern="100" dirty="0">
                          <a:solidFill>
                            <a:schemeClr val="bg1"/>
                          </a:solidFill>
                          <a:effectLst/>
                          <a:latin typeface="Noto Sans S Chinese Black" pitchFamily="34" charset="-122"/>
                          <a:ea typeface="Noto Sans S Chinese Black" pitchFamily="34" charset="-122"/>
                        </a:rPr>
                        <a:t>E</a:t>
                      </a:r>
                      <a:r>
                        <a:rPr lang="zh-CN" sz="1600" b="1" kern="100" dirty="0">
                          <a:solidFill>
                            <a:schemeClr val="bg1"/>
                          </a:solidFill>
                          <a:effectLst/>
                          <a:latin typeface="Noto Sans S Chinese Black" pitchFamily="34" charset="-122"/>
                          <a:ea typeface="Noto Sans S Chinese Black" pitchFamily="34" charset="-122"/>
                        </a:rPr>
                        <a:t>教学版</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solidFill>
                      <a:srgbClr val="5026C6">
                        <a:alpha val="90000"/>
                      </a:srgbClr>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222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2</a:t>
                      </a:r>
                      <a:r>
                        <a:rPr lang="zh-CN" altLang="en-US" sz="1400" b="1" kern="100" dirty="0">
                          <a:solidFill>
                            <a:schemeClr val="tx1">
                              <a:lumMod val="75000"/>
                              <a:lumOff val="25000"/>
                            </a:schemeClr>
                          </a:solidFill>
                          <a:effectLst/>
                          <a:latin typeface="Noto Sans S Chinese Black" pitchFamily="34" charset="-122"/>
                          <a:ea typeface="Noto Sans S Chinese Black" pitchFamily="34" charset="-122"/>
                        </a:rPr>
                        <a:t>门</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（不含</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版）</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altLang="zh-CN"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algn="ctr">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solidFill>
                      <a:schemeClr val="bg1">
                        <a:alpha val="90000"/>
                      </a:schemeClr>
                    </a:solidFill>
                  </a:tcPr>
                </a:tc>
                <a:extLst>
                  <a:ext uri="{0D108BD9-81ED-4DB2-BD59-A6C34878D82A}">
                    <a16:rowId xmlns="" xmlns:a16="http://schemas.microsoft.com/office/drawing/2014/main" val="10001"/>
                  </a:ext>
                </a:extLst>
              </a:tr>
              <a:tr h="717250">
                <a:tc>
                  <a:txBody>
                    <a:bodyPr/>
                    <a:lstStyle/>
                    <a:p>
                      <a:pPr algn="ctr">
                        <a:spcAft>
                          <a:spcPts val="0"/>
                        </a:spcAft>
                      </a:pPr>
                      <a:r>
                        <a:rPr lang="en-US" sz="1600" b="1" kern="100" dirty="0">
                          <a:solidFill>
                            <a:schemeClr val="bg1"/>
                          </a:solidFill>
                          <a:effectLst/>
                          <a:latin typeface="Noto Sans S Chinese Black" pitchFamily="34" charset="-122"/>
                          <a:ea typeface="Noto Sans S Chinese Black" pitchFamily="34" charset="-122"/>
                        </a:rPr>
                        <a:t>VR</a:t>
                      </a:r>
                      <a:r>
                        <a:rPr lang="zh-CN" sz="1600" b="1" kern="100" dirty="0">
                          <a:solidFill>
                            <a:schemeClr val="bg1"/>
                          </a:solidFill>
                          <a:effectLst/>
                          <a:latin typeface="Noto Sans S Chinese Black" pitchFamily="34" charset="-122"/>
                          <a:ea typeface="Noto Sans S Chinese Black" pitchFamily="34" charset="-122"/>
                        </a:rPr>
                        <a:t>教学</a:t>
                      </a:r>
                      <a:r>
                        <a:rPr lang="en-US" sz="1600" b="1" kern="100" dirty="0">
                          <a:solidFill>
                            <a:schemeClr val="bg1"/>
                          </a:solidFill>
                          <a:effectLst/>
                          <a:latin typeface="Noto Sans S Chinese Black" pitchFamily="34" charset="-122"/>
                          <a:ea typeface="Noto Sans S Chinese Black" pitchFamily="34" charset="-122"/>
                        </a:rPr>
                        <a:t>A</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5026C6">
                        <a:alpha val="90000"/>
                      </a:srgbClr>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4343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2</a:t>
                      </a:r>
                      <a:r>
                        <a:rPr lang="zh-CN" altLang="en-US" sz="1400" b="1" kern="100" dirty="0">
                          <a:solidFill>
                            <a:schemeClr val="tx1">
                              <a:lumMod val="75000"/>
                              <a:lumOff val="25000"/>
                            </a:schemeClr>
                          </a:solidFill>
                          <a:effectLst/>
                          <a:latin typeface="Noto Sans S Chinese Black" pitchFamily="34" charset="-122"/>
                          <a:ea typeface="Noto Sans S Chinese Black" pitchFamily="34" charset="-122"/>
                        </a:rPr>
                        <a:t>门</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显示</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accent3">
                        <a:lumMod val="40000"/>
                        <a:lumOff val="60000"/>
                        <a:alpha val="90000"/>
                      </a:schemeClr>
                    </a:solidFill>
                  </a:tcPr>
                </a:tc>
                <a:extLst>
                  <a:ext uri="{0D108BD9-81ED-4DB2-BD59-A6C34878D82A}">
                    <a16:rowId xmlns="" xmlns:a16="http://schemas.microsoft.com/office/drawing/2014/main" val="10002"/>
                  </a:ext>
                </a:extLst>
              </a:tr>
              <a:tr h="835589">
                <a:tc>
                  <a:txBody>
                    <a:bodyPr/>
                    <a:lstStyle/>
                    <a:p>
                      <a:pPr algn="ctr">
                        <a:spcAft>
                          <a:spcPts val="0"/>
                        </a:spcAft>
                      </a:pPr>
                      <a:r>
                        <a:rPr lang="en-US" sz="1600" b="1" kern="100" dirty="0">
                          <a:solidFill>
                            <a:schemeClr val="bg1"/>
                          </a:solidFill>
                          <a:effectLst/>
                          <a:latin typeface="Noto Sans S Chinese Black" pitchFamily="34" charset="-122"/>
                          <a:ea typeface="Noto Sans S Chinese Black" pitchFamily="34" charset="-122"/>
                        </a:rPr>
                        <a:t>VR</a:t>
                      </a:r>
                      <a:r>
                        <a:rPr lang="zh-CN" sz="1600" b="1" kern="100" dirty="0">
                          <a:solidFill>
                            <a:schemeClr val="bg1"/>
                          </a:solidFill>
                          <a:effectLst/>
                          <a:latin typeface="Noto Sans S Chinese Black" pitchFamily="34" charset="-122"/>
                          <a:ea typeface="Noto Sans S Chinese Black" pitchFamily="34" charset="-122"/>
                        </a:rPr>
                        <a:t>教学</a:t>
                      </a:r>
                      <a:r>
                        <a:rPr lang="en-US" sz="1600" b="1" kern="100" dirty="0">
                          <a:solidFill>
                            <a:schemeClr val="bg1"/>
                          </a:solidFill>
                          <a:effectLst/>
                          <a:latin typeface="Noto Sans S Chinese Black" pitchFamily="34" charset="-122"/>
                          <a:ea typeface="Noto Sans S Chinese Black" pitchFamily="34" charset="-122"/>
                        </a:rPr>
                        <a:t>B</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solidFill>
                      <a:srgbClr val="5026C6">
                        <a:alpha val="90000"/>
                      </a:srgbClr>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4343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2</a:t>
                      </a:r>
                      <a:r>
                        <a:rPr lang="zh-CN" altLang="en-US" sz="1400" b="1" kern="100" dirty="0">
                          <a:solidFill>
                            <a:schemeClr val="tx1">
                              <a:lumMod val="75000"/>
                              <a:lumOff val="25000"/>
                            </a:schemeClr>
                          </a:solidFill>
                          <a:effectLst/>
                          <a:latin typeface="Noto Sans S Chinese Black" pitchFamily="34" charset="-122"/>
                          <a:ea typeface="Noto Sans S Chinese Black" pitchFamily="34" charset="-122"/>
                        </a:rPr>
                        <a:t>门</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altLang="zh-CN" sz="1400" b="1" kern="100" dirty="0">
                          <a:solidFill>
                            <a:schemeClr val="tx1">
                              <a:lumMod val="75000"/>
                              <a:lumOff val="25000"/>
                            </a:schemeClr>
                          </a:solidFill>
                          <a:effectLst/>
                          <a:latin typeface="Noto Sans S Chinese Black" pitchFamily="34" charset="-122"/>
                          <a:ea typeface="Noto Sans S Chinese Black" pitchFamily="34" charset="-122"/>
                        </a:rPr>
                        <a:t>6</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、赛名师</a:t>
                      </a:r>
                      <a:r>
                        <a:rPr lang="zh-CN" altLang="en-US"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汽车专业网站平台</a:t>
                      </a:r>
                      <a:r>
                        <a:rPr lang="zh-CN" altLang="zh-CN" sz="1200" b="1" kern="100" dirty="0" smtClean="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marL="0" algn="ctr" defTabSz="914400" rtl="0" eaLnBrk="1" latinLnBrk="0" hangingPunct="1">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endPar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solidFill>
                      <a:schemeClr val="bg1">
                        <a:alpha val="9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72109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09033344"/>
              </p:ext>
            </p:extLst>
          </p:nvPr>
        </p:nvGraphicFramePr>
        <p:xfrm>
          <a:off x="755576" y="1275470"/>
          <a:ext cx="7460686" cy="3024472"/>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348570">
                <a:tc>
                  <a:txBody>
                    <a:bodyPr/>
                    <a:lstStyle/>
                    <a:p>
                      <a:pPr algn="ctr">
                        <a:spcAft>
                          <a:spcPts val="0"/>
                        </a:spcAft>
                      </a:pPr>
                      <a:r>
                        <a:rPr lang="zh-CN" sz="1600" kern="0" dirty="0">
                          <a:solidFill>
                            <a:schemeClr val="bg1"/>
                          </a:solidFill>
                          <a:effectLst/>
                          <a:latin typeface="Noto Sans S Chinese Bold" pitchFamily="34" charset="-122"/>
                          <a:ea typeface="Noto Sans S Chinese Bold" pitchFamily="34" charset="-122"/>
                        </a:rPr>
                        <a:t>设备类型</a:t>
                      </a:r>
                      <a:endParaRPr lang="zh-CN" sz="16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a:txBody>
                    <a:bodyPr/>
                    <a:lstStyle/>
                    <a:p>
                      <a:pPr algn="ctr">
                        <a:spcAft>
                          <a:spcPts val="0"/>
                        </a:spcAft>
                      </a:pPr>
                      <a:r>
                        <a:rPr lang="zh-CN" altLang="en-US" sz="1600" kern="100" dirty="0">
                          <a:solidFill>
                            <a:schemeClr val="bg1"/>
                          </a:solidFill>
                          <a:effectLst/>
                          <a:latin typeface="Noto Sans S Chinese Bold" pitchFamily="34" charset="-122"/>
                          <a:ea typeface="Noto Sans S Chinese Bold" pitchFamily="34" charset="-122"/>
                          <a:cs typeface="Arial"/>
                        </a:rPr>
                        <a:t>勾选</a:t>
                      </a:r>
                      <a:endParaRPr lang="zh-CN" sz="16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a:txBody>
                    <a:bodyPr/>
                    <a:lstStyle/>
                    <a:p>
                      <a:pPr algn="ctr">
                        <a:spcAft>
                          <a:spcPts val="0"/>
                        </a:spcAft>
                      </a:pPr>
                      <a:r>
                        <a:rPr lang="zh-CN" sz="1600" kern="0" dirty="0">
                          <a:solidFill>
                            <a:schemeClr val="bg1"/>
                          </a:solidFill>
                          <a:effectLst/>
                          <a:latin typeface="Noto Sans S Chinese Bold" pitchFamily="34" charset="-122"/>
                          <a:ea typeface="Noto Sans S Chinese Bold" pitchFamily="34" charset="-122"/>
                        </a:rPr>
                        <a:t>产品名称</a:t>
                      </a:r>
                      <a:endParaRPr lang="zh-CN" sz="16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extLst>
                  <a:ext uri="{0D108BD9-81ED-4DB2-BD59-A6C34878D82A}">
                    <a16:rowId xmlns="" xmlns:a16="http://schemas.microsoft.com/office/drawing/2014/main" val="10000"/>
                  </a:ext>
                </a:extLst>
              </a:tr>
              <a:tr h="371510">
                <a:tc rowSpan="2">
                  <a:txBody>
                    <a:bodyPr/>
                    <a:lstStyle/>
                    <a:p>
                      <a:pPr algn="ctr">
                        <a:spcAft>
                          <a:spcPts val="0"/>
                        </a:spcAft>
                      </a:pPr>
                      <a:r>
                        <a:rPr lang="zh-CN" sz="1600" b="1" kern="0" dirty="0">
                          <a:solidFill>
                            <a:schemeClr val="bg1"/>
                          </a:solidFill>
                          <a:effectLst/>
                          <a:latin typeface="Noto Sans S Chinese Bold" pitchFamily="34" charset="-122"/>
                          <a:ea typeface="Noto Sans S Chinese Bold" pitchFamily="34" charset="-122"/>
                        </a:rPr>
                        <a:t>课程资源</a:t>
                      </a:r>
                      <a:endParaRPr lang="en-US" altLang="zh-CN" sz="1600" b="1" kern="0" dirty="0">
                        <a:solidFill>
                          <a:schemeClr val="bg1"/>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教学：共</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门）</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版：共</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门）</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版：共</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门）</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5026C6"/>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altLang="en-US"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新能源汽车结构与检修课程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altLang="en-US"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新能源汽车电池及管理系统课程</a:t>
                      </a:r>
                      <a:endParaRPr lang="zh-CN" sz="1100" b="0" kern="0" dirty="0">
                        <a:solidFill>
                          <a:schemeClr val="tx1">
                            <a:lumMod val="65000"/>
                            <a:lumOff val="35000"/>
                          </a:schemeClr>
                        </a:solidFill>
                        <a:effectLst/>
                        <a:latin typeface="Noto Sans S Chinese Bold" pitchFamily="34" charset="-122"/>
                        <a:ea typeface="Noto Sans S Chinese Bold" pitchFamily="34" charset="-122"/>
                        <a:cs typeface="+mn-cs"/>
                      </a:endParaRPr>
                    </a:p>
                  </a:txBody>
                  <a:tcPr marL="68580" marR="68580" marT="0" marB="0" anchor="ctr"/>
                </a:tc>
                <a:extLst>
                  <a:ext uri="{0D108BD9-81ED-4DB2-BD59-A6C34878D82A}">
                    <a16:rowId xmlns="" xmlns:a16="http://schemas.microsoft.com/office/drawing/2014/main" val="10002"/>
                  </a:ext>
                </a:extLst>
              </a:tr>
              <a:tr h="119615">
                <a:tc rowSpan="6">
                  <a:txBody>
                    <a:bodyPr/>
                    <a:lstStyle/>
                    <a:p>
                      <a:pPr marL="0" algn="ctr" defTabSz="914400" rtl="0" eaLnBrk="1" latinLnBrk="0" hangingPunct="1">
                        <a:spcAft>
                          <a:spcPts val="0"/>
                        </a:spcAft>
                      </a:pPr>
                      <a:r>
                        <a:rPr lang="en-US" sz="1600" b="1" kern="0" dirty="0">
                          <a:solidFill>
                            <a:schemeClr val="bg1"/>
                          </a:solidFill>
                          <a:effectLst/>
                          <a:latin typeface="Noto Sans S Chinese Bold" pitchFamily="34" charset="-122"/>
                          <a:ea typeface="Noto Sans S Chinese Bold" pitchFamily="34" charset="-122"/>
                          <a:cs typeface="+mn-cs"/>
                        </a:rPr>
                        <a:t>3D</a:t>
                      </a:r>
                      <a:r>
                        <a:rPr lang="zh-CN" altLang="en-US" sz="1600" b="1" kern="0" dirty="0">
                          <a:solidFill>
                            <a:schemeClr val="bg1"/>
                          </a:solidFill>
                          <a:effectLst/>
                          <a:latin typeface="Noto Sans S Chinese Bold" pitchFamily="34" charset="-122"/>
                          <a:ea typeface="Noto Sans S Chinese Bold" pitchFamily="34" charset="-122"/>
                          <a:cs typeface="+mn-cs"/>
                        </a:rPr>
                        <a:t>软件</a:t>
                      </a:r>
                      <a:endParaRPr lang="en-US" altLang="zh-CN" sz="1600" b="1" kern="0" dirty="0">
                        <a:solidFill>
                          <a:schemeClr val="bg1"/>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2</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5026C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汽车发动机</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汽车变速器</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汽车底盘</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新能源汽车动力总成</a:t>
                      </a:r>
                      <a:r>
                        <a:rPr lang="en-US"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新能源汽车电池及电池管理</a:t>
                      </a:r>
                      <a:r>
                        <a:rPr lang="en-US"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新能源汽车高压安全</a:t>
                      </a:r>
                      <a:r>
                        <a:rPr lang="en-US"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3D</a:t>
                      </a:r>
                      <a:r>
                        <a:rPr lang="zh-CN" altLang="zh-CN" sz="1100" b="0" kern="0" dirty="0">
                          <a:solidFill>
                            <a:schemeClr val="tx1">
                              <a:lumMod val="65000"/>
                              <a:lumOff val="35000"/>
                            </a:schemeClr>
                          </a:solidFill>
                          <a:effectLst/>
                          <a:latin typeface="Noto Sans S Chinese Bold" pitchFamily="34" charset="-122"/>
                          <a:ea typeface="Noto Sans S Chinese Bold" pitchFamily="34" charset="-122"/>
                          <a:cs typeface="+mn-cs"/>
                        </a:rPr>
                        <a:t>仿真实训系统</a:t>
                      </a:r>
                    </a:p>
                  </a:txBody>
                  <a:tcPr marL="68580" marR="68580" marT="0" marB="0" anchor="ctr"/>
                </a:tc>
                <a:extLst>
                  <a:ext uri="{0D108BD9-81ED-4DB2-BD59-A6C34878D82A}">
                    <a16:rowId xmlns="" xmlns:a16="http://schemas.microsoft.com/office/drawing/2014/main" val="10014"/>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
        <p:nvSpPr>
          <p:cNvPr id="8" name="TextBox 7"/>
          <p:cNvSpPr txBox="1"/>
          <p:nvPr/>
        </p:nvSpPr>
        <p:spPr>
          <a:xfrm>
            <a:off x="611560" y="577012"/>
            <a:ext cx="2592288"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具体产品清单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25386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uan.li1\Downloads\5efe4276e1e573b5e251b9378e4ed4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744" y="357245"/>
            <a:ext cx="5364168" cy="53641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3684" cy="5137404"/>
          </a:xfrm>
          <a:prstGeom prst="rect">
            <a:avLst/>
          </a:prstGeom>
          <a:solidFill>
            <a:srgbClr val="5026C6">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7" name="组合 6"/>
          <p:cNvGrpSpPr/>
          <p:nvPr/>
        </p:nvGrpSpPr>
        <p:grpSpPr>
          <a:xfrm>
            <a:off x="0" y="227223"/>
            <a:ext cx="8671418" cy="400521"/>
            <a:chOff x="-11906" y="376662"/>
            <a:chExt cx="10937880" cy="505204"/>
          </a:xfrm>
        </p:grpSpPr>
        <p:sp>
          <p:nvSpPr>
            <p:cNvPr id="23" name="文本框 3"/>
            <p:cNvSpPr txBox="1"/>
            <p:nvPr/>
          </p:nvSpPr>
          <p:spPr>
            <a:xfrm>
              <a:off x="780578" y="378389"/>
              <a:ext cx="1613839" cy="498278"/>
            </a:xfrm>
            <a:prstGeom prst="rect">
              <a:avLst/>
            </a:prstGeom>
            <a:noFill/>
          </p:spPr>
          <p:txBody>
            <a:bodyPr wrap="square" lIns="86411" tIns="43205" rIns="86411" bIns="43205" rtlCol="0">
              <a:spAutoFit/>
            </a:bodyPr>
            <a:lstStyle/>
            <a:p>
              <a:pPr algn="dist"/>
              <a:r>
                <a:rPr lang="zh-CN" altLang="en-US" sz="2000" dirty="0">
                  <a:solidFill>
                    <a:prstClr val="white"/>
                  </a:solidFill>
                  <a:latin typeface="Noto Sans S Chinese Black" pitchFamily="34" charset="-122"/>
                  <a:ea typeface="Noto Sans S Chinese Black" pitchFamily="34" charset="-122"/>
                </a:rPr>
                <a:t>行业背景</a:t>
              </a:r>
            </a:p>
          </p:txBody>
        </p:sp>
        <p:sp>
          <p:nvSpPr>
            <p:cNvPr id="25" name="矩形 24"/>
            <p:cNvSpPr/>
            <p:nvPr/>
          </p:nvSpPr>
          <p:spPr>
            <a:xfrm>
              <a:off x="10009509" y="815946"/>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1906" y="376662"/>
              <a:ext cx="526518" cy="472244"/>
              <a:chOff x="-11906" y="376662"/>
              <a:chExt cx="526518" cy="472244"/>
            </a:xfrm>
          </p:grpSpPr>
          <p:sp>
            <p:nvSpPr>
              <p:cNvPr id="30" name="矩形 29"/>
              <p:cNvSpPr/>
              <p:nvPr/>
            </p:nvSpPr>
            <p:spPr>
              <a:xfrm>
                <a:off x="-11906" y="376662"/>
                <a:ext cx="326321" cy="47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136155" y="376662"/>
                <a:ext cx="378457" cy="4722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2445" y="382399"/>
              <a:ext cx="216024" cy="4787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8206" y="382399"/>
              <a:ext cx="216024" cy="4787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1"/>
            </p:cNvCxnSpPr>
            <p:nvPr/>
          </p:nvCxnSpPr>
          <p:spPr>
            <a:xfrm flipH="1">
              <a:off x="864493" y="848906"/>
              <a:ext cx="914501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14"/>
          <p:cNvSpPr>
            <a:spLocks noChangeArrowheads="1"/>
          </p:cNvSpPr>
          <p:nvPr/>
        </p:nvSpPr>
        <p:spPr bwMode="auto">
          <a:xfrm>
            <a:off x="1691679" y="1131590"/>
            <a:ext cx="5688633" cy="62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782" tIns="35391" rIns="70782" bIns="35391">
            <a:spAutoFit/>
          </a:bodyPr>
          <a:lstStyle/>
          <a:p>
            <a:pPr algn="dist">
              <a:lnSpc>
                <a:spcPct val="120000"/>
              </a:lnSpc>
            </a:pPr>
            <a:r>
              <a:rPr lang="zh-CN" altLang="en-US" sz="3000" b="1" dirty="0">
                <a:solidFill>
                  <a:schemeClr val="bg1"/>
                </a:solidFill>
                <a:latin typeface="微软雅黑" pitchFamily="34" charset="-122"/>
                <a:ea typeface="微软雅黑" pitchFamily="34" charset="-122"/>
              </a:rPr>
              <a:t>汽车后市场人才紧缺</a:t>
            </a:r>
            <a:endParaRPr lang="en-US" altLang="zh-CN" sz="3000" b="1" dirty="0">
              <a:solidFill>
                <a:schemeClr val="bg1"/>
              </a:solidFill>
              <a:latin typeface="微软雅黑" pitchFamily="34" charset="-122"/>
              <a:ea typeface="微软雅黑" pitchFamily="34" charset="-122"/>
            </a:endParaRPr>
          </a:p>
        </p:txBody>
      </p:sp>
      <p:sp>
        <p:nvSpPr>
          <p:cNvPr id="11" name="椭圆 10"/>
          <p:cNvSpPr/>
          <p:nvPr/>
        </p:nvSpPr>
        <p:spPr>
          <a:xfrm>
            <a:off x="1008299" y="2067694"/>
            <a:ext cx="1287041" cy="1287041"/>
          </a:xfrm>
          <a:prstGeom prst="ellipse">
            <a:avLst/>
          </a:prstGeom>
          <a:solidFill>
            <a:srgbClr val="7B57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2" name="矩形 11"/>
          <p:cNvSpPr/>
          <p:nvPr/>
        </p:nvSpPr>
        <p:spPr>
          <a:xfrm>
            <a:off x="977796" y="2462956"/>
            <a:ext cx="134524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776</a:t>
            </a:r>
            <a:r>
              <a:rPr lang="zh-CN" altLang="en-US" sz="3200" dirty="0">
                <a:solidFill>
                  <a:prstClr val="white"/>
                </a:solidFill>
                <a:latin typeface="Noto Sans S Chinese Black" pitchFamily="34" charset="-122"/>
                <a:ea typeface="Noto Sans S Chinese Black" pitchFamily="34" charset="-122"/>
              </a:rPr>
              <a:t>万</a:t>
            </a:r>
          </a:p>
        </p:txBody>
      </p:sp>
      <p:sp>
        <p:nvSpPr>
          <p:cNvPr id="13" name="椭圆 12"/>
          <p:cNvSpPr/>
          <p:nvPr/>
        </p:nvSpPr>
        <p:spPr>
          <a:xfrm>
            <a:off x="2952787" y="2067694"/>
            <a:ext cx="1287041" cy="1287041"/>
          </a:xfrm>
          <a:prstGeom prst="ellipse">
            <a:avLst/>
          </a:prstGeom>
          <a:solidFill>
            <a:srgbClr val="3A27C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4" name="矩形 13"/>
          <p:cNvSpPr/>
          <p:nvPr/>
        </p:nvSpPr>
        <p:spPr>
          <a:xfrm>
            <a:off x="2923688" y="2462956"/>
            <a:ext cx="134524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50</a:t>
            </a:r>
            <a:r>
              <a:rPr lang="zh-CN" altLang="en-US" sz="3200" dirty="0">
                <a:solidFill>
                  <a:prstClr val="white"/>
                </a:solidFill>
                <a:latin typeface="Noto Sans S Chinese Black" pitchFamily="34" charset="-122"/>
                <a:ea typeface="Noto Sans S Chinese Black" pitchFamily="34" charset="-122"/>
              </a:rPr>
              <a:t>万</a:t>
            </a:r>
            <a:r>
              <a:rPr lang="en-US" altLang="zh-CN" sz="3200" dirty="0">
                <a:solidFill>
                  <a:prstClr val="white"/>
                </a:solidFill>
                <a:latin typeface="Noto Sans S Chinese Black" pitchFamily="34" charset="-122"/>
                <a:ea typeface="Noto Sans S Chinese Black" pitchFamily="34" charset="-122"/>
              </a:rPr>
              <a:t>+</a:t>
            </a:r>
            <a:endParaRPr lang="zh-CN" altLang="en-US" sz="3200" dirty="0">
              <a:solidFill>
                <a:prstClr val="white"/>
              </a:solidFill>
              <a:latin typeface="Noto Sans S Chinese Black" pitchFamily="34" charset="-122"/>
              <a:ea typeface="Noto Sans S Chinese Black" pitchFamily="34" charset="-122"/>
            </a:endParaRPr>
          </a:p>
        </p:txBody>
      </p:sp>
      <p:sp>
        <p:nvSpPr>
          <p:cNvPr id="15" name="椭圆 14"/>
          <p:cNvSpPr/>
          <p:nvPr/>
        </p:nvSpPr>
        <p:spPr>
          <a:xfrm>
            <a:off x="4913904" y="2067694"/>
            <a:ext cx="1287041" cy="1287041"/>
          </a:xfrm>
          <a:prstGeom prst="ellipse">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6" name="矩形 15"/>
          <p:cNvSpPr/>
          <p:nvPr/>
        </p:nvSpPr>
        <p:spPr>
          <a:xfrm>
            <a:off x="4867173" y="2462956"/>
            <a:ext cx="1380507" cy="584775"/>
          </a:xfrm>
          <a:prstGeom prst="rect">
            <a:avLst/>
          </a:prstGeom>
        </p:spPr>
        <p:txBody>
          <a:bodyPr wrap="none" lIns="91440" tIns="45720" rIns="91440" bIns="45720">
            <a:spAutoFit/>
          </a:bodyPr>
          <a:lstStyle/>
          <a:p>
            <a:pPr algn="ctr"/>
            <a:r>
              <a:rPr lang="en-US" altLang="zh-CN" sz="3200" dirty="0">
                <a:solidFill>
                  <a:schemeClr val="bg1"/>
                </a:solidFill>
                <a:latin typeface="Noto Sans S Chinese Black" pitchFamily="34" charset="-122"/>
                <a:ea typeface="Noto Sans S Chinese Black" pitchFamily="34" charset="-122"/>
              </a:rPr>
              <a:t>80</a:t>
            </a:r>
            <a:r>
              <a:rPr lang="zh-CN" altLang="en-US" sz="3200" dirty="0">
                <a:solidFill>
                  <a:schemeClr val="bg1"/>
                </a:solidFill>
                <a:latin typeface="Noto Sans S Chinese Black" pitchFamily="34" charset="-122"/>
                <a:ea typeface="Noto Sans S Chinese Black" pitchFamily="34" charset="-122"/>
              </a:rPr>
              <a:t>万</a:t>
            </a:r>
            <a:r>
              <a:rPr lang="en-US" altLang="zh-CN" sz="3200" dirty="0">
                <a:solidFill>
                  <a:schemeClr val="bg1"/>
                </a:solidFill>
                <a:latin typeface="Noto Sans S Chinese Black" pitchFamily="34" charset="-122"/>
                <a:ea typeface="Noto Sans S Chinese Black" pitchFamily="34" charset="-122"/>
              </a:rPr>
              <a:t>+</a:t>
            </a:r>
            <a:endParaRPr lang="zh-CN" altLang="en-US" sz="3200" dirty="0">
              <a:solidFill>
                <a:schemeClr val="bg1"/>
              </a:solidFill>
              <a:latin typeface="Noto Sans S Chinese Black" pitchFamily="34" charset="-122"/>
              <a:ea typeface="Noto Sans S Chinese Black" pitchFamily="34" charset="-122"/>
            </a:endParaRPr>
          </a:p>
        </p:txBody>
      </p:sp>
      <p:sp>
        <p:nvSpPr>
          <p:cNvPr id="17" name="椭圆 16"/>
          <p:cNvSpPr/>
          <p:nvPr/>
        </p:nvSpPr>
        <p:spPr>
          <a:xfrm>
            <a:off x="6866708" y="2067694"/>
            <a:ext cx="1287041" cy="1287041"/>
          </a:xfrm>
          <a:prstGeom prst="ellipse">
            <a:avLst/>
          </a:prstGeom>
          <a:solidFill>
            <a:srgbClr val="7B57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8" name="矩形 17"/>
          <p:cNvSpPr/>
          <p:nvPr/>
        </p:nvSpPr>
        <p:spPr>
          <a:xfrm>
            <a:off x="6964444" y="2462956"/>
            <a:ext cx="108876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60%</a:t>
            </a:r>
            <a:endParaRPr lang="zh-CN" altLang="en-US" sz="3200" dirty="0">
              <a:solidFill>
                <a:prstClr val="white"/>
              </a:solidFill>
              <a:latin typeface="Noto Sans S Chinese Black" pitchFamily="34" charset="-122"/>
              <a:ea typeface="Noto Sans S Chinese Black" pitchFamily="34" charset="-122"/>
            </a:endParaRPr>
          </a:p>
        </p:txBody>
      </p:sp>
      <p:sp>
        <p:nvSpPr>
          <p:cNvPr id="19" name="矩形 18"/>
          <p:cNvSpPr/>
          <p:nvPr/>
        </p:nvSpPr>
        <p:spPr>
          <a:xfrm>
            <a:off x="459829" y="3545565"/>
            <a:ext cx="2383980" cy="790922"/>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中国汽车人才发展战略研究</a:t>
            </a: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显示</a:t>
            </a:r>
            <a:endParaRPr lang="en-US" altLang="zh-CN" sz="1050" dirty="0">
              <a:solidFill>
                <a:schemeClr val="bg1"/>
              </a:solidFill>
              <a:latin typeface="Noto Sans S Chinese Bold" pitchFamily="34" charset="-122"/>
              <a:ea typeface="Noto Sans S Chinese Bold" pitchFamily="34" charset="-122"/>
            </a:endParaRPr>
          </a:p>
          <a:p>
            <a:pPr algn="ctr">
              <a:lnSpc>
                <a:spcPct val="150000"/>
              </a:lnSpc>
            </a:pPr>
            <a:r>
              <a:rPr lang="en-US" altLang="zh-CN" sz="1050" dirty="0">
                <a:solidFill>
                  <a:schemeClr val="bg1"/>
                </a:solidFill>
                <a:latin typeface="Noto Sans S Chinese Bold" pitchFamily="34" charset="-122"/>
                <a:ea typeface="Noto Sans S Chinese Bold" pitchFamily="34" charset="-122"/>
              </a:rPr>
              <a:t>2020</a:t>
            </a:r>
            <a:r>
              <a:rPr lang="zh-CN" altLang="zh-CN" sz="1050" dirty="0">
                <a:solidFill>
                  <a:schemeClr val="bg1"/>
                </a:solidFill>
                <a:latin typeface="Noto Sans S Chinese Bold" pitchFamily="34" charset="-122"/>
                <a:ea typeface="Noto Sans S Chinese Bold" pitchFamily="34" charset="-122"/>
              </a:rPr>
              <a:t>年中国汽车产业技术人员年需求量将达到</a:t>
            </a:r>
            <a:r>
              <a:rPr lang="en-US" altLang="zh-CN" sz="1050" dirty="0">
                <a:solidFill>
                  <a:schemeClr val="bg1"/>
                </a:solidFill>
                <a:latin typeface="Noto Sans S Chinese Bold" pitchFamily="34" charset="-122"/>
                <a:ea typeface="Noto Sans S Chinese Bold" pitchFamily="34" charset="-122"/>
              </a:rPr>
              <a:t>776</a:t>
            </a:r>
            <a:r>
              <a:rPr lang="zh-CN" altLang="zh-CN" sz="1050" dirty="0">
                <a:solidFill>
                  <a:schemeClr val="bg1"/>
                </a:solidFill>
                <a:latin typeface="Noto Sans S Chinese Bold" pitchFamily="34" charset="-122"/>
                <a:ea typeface="Noto Sans S Chinese Bold" pitchFamily="34" charset="-122"/>
              </a:rPr>
              <a:t>万人</a:t>
            </a:r>
            <a:endParaRPr lang="en-US" altLang="zh-CN" sz="1050" dirty="0">
              <a:solidFill>
                <a:schemeClr val="bg1"/>
              </a:solidFill>
              <a:latin typeface="Noto Sans S Chinese Bold" pitchFamily="34" charset="-122"/>
              <a:ea typeface="Noto Sans S Chinese Bold" pitchFamily="34" charset="-122"/>
            </a:endParaRPr>
          </a:p>
        </p:txBody>
      </p:sp>
      <p:sp>
        <p:nvSpPr>
          <p:cNvPr id="20" name="矩形 19"/>
          <p:cNvSpPr/>
          <p:nvPr/>
        </p:nvSpPr>
        <p:spPr>
          <a:xfrm>
            <a:off x="2782132" y="3545565"/>
            <a:ext cx="1628351" cy="784830"/>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紧缺人才报告</a:t>
            </a: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指出</a:t>
            </a:r>
            <a:endParaRPr lang="en-US" altLang="zh-CN" sz="1050" dirty="0">
              <a:solidFill>
                <a:schemeClr val="bg1"/>
              </a:solidFill>
              <a:latin typeface="Noto Sans S Chinese Bold" pitchFamily="34" charset="-122"/>
              <a:ea typeface="Noto Sans S Chinese Bold" pitchFamily="34" charset="-122"/>
            </a:endParaRPr>
          </a:p>
          <a:p>
            <a:pPr algn="ctr">
              <a:lnSpc>
                <a:spcPct val="150000"/>
              </a:lnSpc>
            </a:pPr>
            <a:r>
              <a:rPr lang="zh-CN" altLang="en-US" sz="1050" dirty="0">
                <a:solidFill>
                  <a:schemeClr val="bg1"/>
                </a:solidFill>
                <a:latin typeface="Noto Sans S Chinese Bold" pitchFamily="34" charset="-122"/>
                <a:ea typeface="Noto Sans S Chinese Bold" pitchFamily="34" charset="-122"/>
              </a:rPr>
              <a:t>国内汽车技术与服务营销人才缺口</a:t>
            </a:r>
            <a:r>
              <a:rPr lang="en-US" altLang="zh-CN" sz="1050" dirty="0">
                <a:solidFill>
                  <a:schemeClr val="bg1"/>
                </a:solidFill>
                <a:latin typeface="Noto Sans S Chinese Bold" pitchFamily="34" charset="-122"/>
                <a:ea typeface="Noto Sans S Chinese Bold" pitchFamily="34" charset="-122"/>
              </a:rPr>
              <a:t>50</a:t>
            </a:r>
            <a:r>
              <a:rPr lang="zh-CN" altLang="en-US" sz="1050" dirty="0">
                <a:solidFill>
                  <a:schemeClr val="bg1"/>
                </a:solidFill>
                <a:latin typeface="Noto Sans S Chinese Bold" pitchFamily="34" charset="-122"/>
                <a:ea typeface="Noto Sans S Chinese Bold" pitchFamily="34" charset="-122"/>
              </a:rPr>
              <a:t>万以上</a:t>
            </a:r>
            <a:endParaRPr lang="en-US" altLang="zh-CN" sz="1050" dirty="0">
              <a:solidFill>
                <a:schemeClr val="bg1"/>
              </a:solidFill>
              <a:latin typeface="Noto Sans S Chinese Bold" pitchFamily="34" charset="-122"/>
              <a:ea typeface="Noto Sans S Chinese Bold" pitchFamily="34" charset="-122"/>
            </a:endParaRPr>
          </a:p>
        </p:txBody>
      </p:sp>
      <p:sp>
        <p:nvSpPr>
          <p:cNvPr id="21" name="矩形 20"/>
          <p:cNvSpPr/>
          <p:nvPr/>
        </p:nvSpPr>
        <p:spPr>
          <a:xfrm>
            <a:off x="4782762" y="3545565"/>
            <a:ext cx="1549324" cy="796372"/>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紧缺人才报告</a:t>
            </a:r>
            <a:r>
              <a:rPr lang="en-US" altLang="zh-CN" sz="1050" dirty="0">
                <a:solidFill>
                  <a:schemeClr val="bg1"/>
                </a:solidFill>
                <a:latin typeface="Noto Sans S Chinese Bold" pitchFamily="34" charset="-122"/>
                <a:ea typeface="Noto Sans S Chinese Bold" pitchFamily="34" charset="-122"/>
              </a:rPr>
              <a:t>》</a:t>
            </a:r>
            <a:r>
              <a:rPr lang="zh-CN" altLang="en-US" sz="1000" dirty="0">
                <a:solidFill>
                  <a:schemeClr val="bg1"/>
                </a:solidFill>
                <a:latin typeface="Noto Sans S Chinese Bold" pitchFamily="34" charset="-122"/>
                <a:ea typeface="Noto Sans S Chinese Bold" pitchFamily="34" charset="-122"/>
              </a:rPr>
              <a:t>指出</a:t>
            </a:r>
            <a:endParaRPr lang="en-US" altLang="zh-CN" sz="1000" dirty="0">
              <a:solidFill>
                <a:schemeClr val="bg1"/>
              </a:solidFill>
              <a:latin typeface="Noto Sans S Chinese Bold" pitchFamily="34" charset="-122"/>
              <a:ea typeface="Noto Sans S Chinese Bold" pitchFamily="34" charset="-122"/>
            </a:endParaRPr>
          </a:p>
          <a:p>
            <a:pPr algn="ctr">
              <a:lnSpc>
                <a:spcPct val="150000"/>
              </a:lnSpc>
            </a:pPr>
            <a:r>
              <a:rPr lang="zh-CN" altLang="en-US" sz="1000" dirty="0">
                <a:solidFill>
                  <a:schemeClr val="bg1"/>
                </a:solidFill>
                <a:latin typeface="Noto Sans S Chinese Bold" pitchFamily="34" charset="-122"/>
                <a:ea typeface="Noto Sans S Chinese Bold" pitchFamily="34" charset="-122"/>
              </a:rPr>
              <a:t>汽车维修人才需求量至少存在</a:t>
            </a:r>
            <a:r>
              <a:rPr lang="en-US" altLang="zh-CN" sz="1000" dirty="0">
                <a:solidFill>
                  <a:schemeClr val="bg1"/>
                </a:solidFill>
                <a:latin typeface="Noto Sans S Chinese Bold" pitchFamily="34" charset="-122"/>
                <a:ea typeface="Noto Sans S Chinese Bold" pitchFamily="34" charset="-122"/>
              </a:rPr>
              <a:t>80</a:t>
            </a:r>
            <a:r>
              <a:rPr lang="zh-CN" altLang="en-US" sz="1000" dirty="0">
                <a:solidFill>
                  <a:schemeClr val="bg1"/>
                </a:solidFill>
                <a:latin typeface="Noto Sans S Chinese Bold" pitchFamily="34" charset="-122"/>
                <a:ea typeface="Noto Sans S Chinese Bold" pitchFamily="34" charset="-122"/>
              </a:rPr>
              <a:t>万的缺口</a:t>
            </a:r>
          </a:p>
        </p:txBody>
      </p:sp>
      <p:sp>
        <p:nvSpPr>
          <p:cNvPr id="22" name="矩形 21"/>
          <p:cNvSpPr/>
          <p:nvPr/>
        </p:nvSpPr>
        <p:spPr>
          <a:xfrm>
            <a:off x="6793384" y="3545565"/>
            <a:ext cx="1521716" cy="796372"/>
          </a:xfrm>
          <a:prstGeom prst="rect">
            <a:avLst/>
          </a:prstGeom>
        </p:spPr>
        <p:txBody>
          <a:bodyPr wrap="square" lIns="91440" tIns="45720" rIns="91440" bIns="45720">
            <a:spAutoFit/>
          </a:bodyPr>
          <a:lstStyle/>
          <a:p>
            <a:pPr algn="ctr">
              <a:lnSpc>
                <a:spcPct val="150000"/>
              </a:lnSpc>
            </a:pPr>
            <a:r>
              <a:rPr lang="zh-CN" altLang="en-US" sz="1000" dirty="0">
                <a:solidFill>
                  <a:schemeClr val="bg1"/>
                </a:solidFill>
                <a:latin typeface="Noto Sans S Chinese Bold" pitchFamily="34" charset="-122"/>
                <a:ea typeface="Noto Sans S Chinese Bold" pitchFamily="34" charset="-122"/>
              </a:rPr>
              <a:t>成熟</a:t>
            </a:r>
            <a:r>
              <a:rPr lang="zh-CN" altLang="en-US" sz="1050" dirty="0">
                <a:solidFill>
                  <a:schemeClr val="bg1"/>
                </a:solidFill>
                <a:latin typeface="Noto Sans S Chinese Bold" pitchFamily="34" charset="-122"/>
                <a:ea typeface="Noto Sans S Chinese Bold" pitchFamily="34" charset="-122"/>
              </a:rPr>
              <a:t>市场</a:t>
            </a:r>
            <a:r>
              <a:rPr lang="zh-CN" altLang="en-US" sz="1000" dirty="0">
                <a:solidFill>
                  <a:schemeClr val="bg1"/>
                </a:solidFill>
                <a:latin typeface="Noto Sans S Chinese Bold" pitchFamily="34" charset="-122"/>
                <a:ea typeface="Noto Sans S Chinese Bold" pitchFamily="34" charset="-122"/>
              </a:rPr>
              <a:t>中汽车产业链</a:t>
            </a:r>
            <a:endParaRPr lang="en-US" altLang="zh-CN" sz="1000" dirty="0">
              <a:solidFill>
                <a:schemeClr val="bg1"/>
              </a:solidFill>
              <a:latin typeface="Noto Sans S Chinese Bold" pitchFamily="34" charset="-122"/>
              <a:ea typeface="Noto Sans S Chinese Bold" pitchFamily="34" charset="-122"/>
            </a:endParaRPr>
          </a:p>
          <a:p>
            <a:pPr algn="ctr">
              <a:lnSpc>
                <a:spcPct val="150000"/>
              </a:lnSpc>
            </a:pPr>
            <a:r>
              <a:rPr lang="zh-CN" altLang="en-US" sz="1000" dirty="0">
                <a:solidFill>
                  <a:schemeClr val="bg1"/>
                </a:solidFill>
                <a:latin typeface="Noto Sans S Chinese Bold" pitchFamily="34" charset="-122"/>
                <a:ea typeface="Noto Sans S Chinese Bold" pitchFamily="34" charset="-122"/>
              </a:rPr>
              <a:t>汽车后市场利润占比高达</a:t>
            </a:r>
            <a:r>
              <a:rPr lang="en-US" altLang="zh-CN" sz="1000" dirty="0">
                <a:solidFill>
                  <a:schemeClr val="bg1"/>
                </a:solidFill>
                <a:latin typeface="Noto Sans S Chinese Bold" pitchFamily="34" charset="-122"/>
                <a:ea typeface="Noto Sans S Chinese Bold" pitchFamily="34" charset="-122"/>
              </a:rPr>
              <a:t>60%</a:t>
            </a:r>
            <a:endParaRPr lang="zh-CN" altLang="en-US" sz="1000" dirty="0">
              <a:solidFill>
                <a:schemeClr val="bg1"/>
              </a:solidFill>
              <a:latin typeface="Noto Sans S Chinese Bold" pitchFamily="34" charset="-122"/>
              <a:ea typeface="Noto Sans S Chinese Bold" pitchFamily="34" charset="-122"/>
            </a:endParaRPr>
          </a:p>
        </p:txBody>
      </p:sp>
      <p:pic>
        <p:nvPicPr>
          <p:cNvPr id="9"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68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960665063"/>
              </p:ext>
            </p:extLst>
          </p:nvPr>
        </p:nvGraphicFramePr>
        <p:xfrm>
          <a:off x="711714" y="216267"/>
          <a:ext cx="7460686" cy="4903184"/>
        </p:xfrm>
        <a:graphic>
          <a:graphicData uri="http://schemas.openxmlformats.org/drawingml/2006/table">
            <a:tbl>
              <a:tblPr firstRow="1" firstCol="1" bandRow="1">
                <a:tableStyleId>{5C22544A-7EE6-4342-B048-85BDC9FD1C3A}</a:tableStyleId>
              </a:tblPr>
              <a:tblGrid>
                <a:gridCol w="1677944">
                  <a:extLst>
                    <a:ext uri="{9D8B030D-6E8A-4147-A177-3AD203B41FA5}">
                      <a16:colId xmlns="" xmlns:a16="http://schemas.microsoft.com/office/drawing/2014/main" val="20000"/>
                    </a:ext>
                  </a:extLst>
                </a:gridCol>
                <a:gridCol w="1025203">
                  <a:extLst>
                    <a:ext uri="{9D8B030D-6E8A-4147-A177-3AD203B41FA5}">
                      <a16:colId xmlns="" xmlns:a16="http://schemas.microsoft.com/office/drawing/2014/main" val="1095953618"/>
                    </a:ext>
                  </a:extLst>
                </a:gridCol>
                <a:gridCol w="4757539">
                  <a:extLst>
                    <a:ext uri="{9D8B030D-6E8A-4147-A177-3AD203B41FA5}">
                      <a16:colId xmlns=""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extLst>
                  <a:ext uri="{0D108BD9-81ED-4DB2-BD59-A6C34878D82A}">
                    <a16:rowId xmlns="" xmlns:a16="http://schemas.microsoft.com/office/drawing/2014/main" val="10000"/>
                  </a:ext>
                </a:extLst>
              </a:tr>
              <a:tr h="222019">
                <a:tc rowSpan="7">
                  <a:txBody>
                    <a:bodyPr/>
                    <a:lstStyle/>
                    <a:p>
                      <a:pPr algn="ctr">
                        <a:spcAft>
                          <a:spcPts val="0"/>
                        </a:spcAft>
                      </a:pPr>
                      <a:r>
                        <a:rPr lang="en-US" altLang="zh-CN" sz="1600" b="1" kern="0" dirty="0">
                          <a:solidFill>
                            <a:schemeClr val="bg1"/>
                          </a:solidFill>
                          <a:effectLst/>
                          <a:latin typeface="Noto Sans S Chinese Bold" pitchFamily="34" charset="-122"/>
                          <a:ea typeface="Noto Sans S Chinese Bold" pitchFamily="34" charset="-122"/>
                        </a:rPr>
                        <a:t>VR</a:t>
                      </a:r>
                      <a:r>
                        <a:rPr lang="zh-CN" altLang="en-US" sz="1600" b="1" kern="0" dirty="0">
                          <a:solidFill>
                            <a:schemeClr val="bg1"/>
                          </a:solidFill>
                          <a:effectLst/>
                          <a:latin typeface="Noto Sans S Chinese Bold" pitchFamily="34" charset="-122"/>
                          <a:ea typeface="Noto Sans S Chinese Bold" pitchFamily="34" charset="-122"/>
                        </a:rPr>
                        <a:t>软件</a:t>
                      </a:r>
                      <a:endParaRPr lang="en-US" altLang="zh-CN" sz="1600" b="1" kern="0" dirty="0">
                        <a:solidFill>
                          <a:schemeClr val="bg1"/>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0</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5026C6"/>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新能源汽车</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智慧课堂软件</a:t>
                      </a:r>
                    </a:p>
                  </a:txBody>
                  <a:tcPr marL="68580" marR="68580" marT="0" marB="0" anchor="ctr"/>
                </a:tc>
                <a:extLst>
                  <a:ext uri="{0D108BD9-81ED-4DB2-BD59-A6C34878D82A}">
                    <a16:rowId xmlns=""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纯电动汽车</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新能源汽车动力总成</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新能源汽车动力电池及电池管理</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4"/>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混动汽车动力系统拆装及原理</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汽车动力总成</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6"/>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汽车故障诊断</a:t>
                      </a:r>
                      <a:r>
                        <a:rPr 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10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 xmlns:a16="http://schemas.microsoft.com/office/drawing/2014/main" val="10007"/>
                  </a:ext>
                </a:extLst>
              </a:tr>
              <a:tr h="119615">
                <a:tc rowSpan="9">
                  <a:txBody>
                    <a:bodyPr/>
                    <a:lstStyle/>
                    <a:p>
                      <a:pPr marL="0" algn="ctr" defTabSz="914400" rtl="0" eaLnBrk="1" latinLnBrk="0" hangingPunct="1">
                        <a:spcAft>
                          <a:spcPts val="0"/>
                        </a:spcAft>
                      </a:pPr>
                      <a:r>
                        <a:rPr lang="zh-CN" altLang="en-US" sz="1600" b="1" kern="0" dirty="0">
                          <a:solidFill>
                            <a:schemeClr val="bg1"/>
                          </a:solidFill>
                          <a:effectLst/>
                          <a:latin typeface="Noto Sans S Chinese Bold" pitchFamily="34" charset="-122"/>
                          <a:ea typeface="Noto Sans S Chinese Bold" pitchFamily="34" charset="-122"/>
                          <a:cs typeface="+mn-cs"/>
                        </a:rPr>
                        <a:t>行业微课</a:t>
                      </a:r>
                      <a:endParaRPr lang="en-US" altLang="zh-CN" sz="1600" b="1" kern="0" dirty="0">
                        <a:solidFill>
                          <a:schemeClr val="bg1"/>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9</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5026C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销售顾问类</a:t>
                      </a:r>
                    </a:p>
                  </a:txBody>
                  <a:tcPr marL="68580" marR="68580" marT="0" marB="0" anchor="ctr"/>
                </a:tc>
                <a:extLst>
                  <a:ext uri="{0D108BD9-81ED-4DB2-BD59-A6C34878D82A}">
                    <a16:rowId xmlns=""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服务顾问类</a:t>
                      </a:r>
                    </a:p>
                  </a:txBody>
                  <a:tcPr marL="68580" marR="68580" marT="0" marB="0"/>
                </a:tc>
                <a:extLst>
                  <a:ext uri="{0D108BD9-81ED-4DB2-BD59-A6C34878D82A}">
                    <a16:rowId xmlns=""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市场经理类</a:t>
                      </a:r>
                    </a:p>
                  </a:txBody>
                  <a:tcPr marL="68580" marR="68580" marT="0" marB="0"/>
                </a:tc>
                <a:extLst>
                  <a:ext uri="{0D108BD9-81ED-4DB2-BD59-A6C34878D82A}">
                    <a16:rowId xmlns=""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备件主管类</a:t>
                      </a:r>
                    </a:p>
                  </a:txBody>
                  <a:tcPr marL="68580" marR="68580" marT="0" marB="0"/>
                </a:tc>
                <a:extLst>
                  <a:ext uri="{0D108BD9-81ED-4DB2-BD59-A6C34878D82A}">
                    <a16:rowId xmlns=""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车间主管类</a:t>
                      </a:r>
                    </a:p>
                  </a:txBody>
                  <a:tcPr marL="68580" marR="68580" marT="0" marB="0"/>
                </a:tc>
                <a:extLst>
                  <a:ext uri="{0D108BD9-81ED-4DB2-BD59-A6C34878D82A}">
                    <a16:rowId xmlns="" xmlns:a16="http://schemas.microsoft.com/office/drawing/2014/main" val="10013"/>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前台主管类</a:t>
                      </a:r>
                    </a:p>
                  </a:txBody>
                  <a:tcPr marL="68580" marR="68580" marT="0" marB="0"/>
                </a:tc>
                <a:extLst>
                  <a:ext uri="{0D108BD9-81ED-4DB2-BD59-A6C34878D82A}">
                    <a16:rowId xmlns="" xmlns:a16="http://schemas.microsoft.com/office/drawing/2014/main" val="10014"/>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总经理类</a:t>
                      </a:r>
                    </a:p>
                  </a:txBody>
                  <a:tcPr marL="68580" marR="68580" marT="0" marB="0"/>
                </a:tc>
                <a:extLst>
                  <a:ext uri="{0D108BD9-81ED-4DB2-BD59-A6C34878D82A}">
                    <a16:rowId xmlns="" xmlns:a16="http://schemas.microsoft.com/office/drawing/2014/main" val="10015"/>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8</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销售部长类</a:t>
                      </a:r>
                    </a:p>
                  </a:txBody>
                  <a:tcPr marL="68580" marR="68580" marT="0" marB="0"/>
                </a:tc>
                <a:extLst>
                  <a:ext uri="{0D108BD9-81ED-4DB2-BD59-A6C34878D82A}">
                    <a16:rowId xmlns="" xmlns:a16="http://schemas.microsoft.com/office/drawing/2014/main" val="10016"/>
                  </a:ext>
                </a:extLst>
              </a:tr>
              <a:tr h="13716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n-ea"/>
                          <a:cs typeface="Arial"/>
                        </a:rPr>
                        <a:t>9</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rPr>
                        <a:t>□</a:t>
                      </a:r>
                      <a:endParaRPr kumimoji="0" lang="zh-CN" altLang="zh-CN" sz="1800" b="0" i="0" u="none" strike="noStrike" kern="100" cap="none" spc="0" normalizeH="0" baseline="0" noProof="0" dirty="0">
                        <a:ln>
                          <a:noFill/>
                        </a:ln>
                        <a:solidFill>
                          <a:prstClr val="black">
                            <a:lumMod val="65000"/>
                            <a:lumOff val="35000"/>
                          </a:prstClr>
                        </a:solidFill>
                        <a:effectLst/>
                        <a:uLnTx/>
                        <a:uFillTx/>
                        <a:latin typeface="+mj-ea"/>
                        <a:ea typeface="+mn-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cs typeface="+mn-cs"/>
                        </a:rPr>
                        <a:t>售后站长类</a:t>
                      </a:r>
                    </a:p>
                  </a:txBody>
                  <a:tcPr marL="68580" marR="68580" marT="0" marB="0"/>
                </a:tc>
                <a:extLst>
                  <a:ext uri="{0D108BD9-81ED-4DB2-BD59-A6C34878D82A}">
                    <a16:rowId xmlns="" xmlns:a16="http://schemas.microsoft.com/office/drawing/2014/main" val="10017"/>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en-US" sz="1100" b="1" kern="0" dirty="0">
                          <a:solidFill>
                            <a:schemeClr val="bg1"/>
                          </a:solidFill>
                          <a:effectLst/>
                          <a:latin typeface="Noto Sans S Chinese Bold" pitchFamily="34" charset="-122"/>
                          <a:ea typeface="Noto Sans S Chinese Bold" pitchFamily="34" charset="-122"/>
                        </a:rPr>
                        <a:t>赛名师汽车专业网站平台、</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a:t>
                      </a:r>
                      <a:r>
                        <a:rPr lang="zh-CN" altLang="en-US" sz="1100" b="1" kern="0" dirty="0">
                          <a:solidFill>
                            <a:schemeClr val="bg1"/>
                          </a:solidFill>
                          <a:effectLst/>
                          <a:latin typeface="Noto Sans S Chinese Bold" pitchFamily="34" charset="-122"/>
                          <a:ea typeface="Noto Sans S Chinese Bold" pitchFamily="34" charset="-122"/>
                        </a:rPr>
                        <a:t>人才培养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5026C6"/>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31"/>
                  </a:ext>
                </a:extLst>
              </a:tr>
            </a:tbl>
          </a:graphicData>
        </a:graphic>
      </p:graphicFrame>
    </p:spTree>
    <p:extLst>
      <p:ext uri="{BB962C8B-B14F-4D97-AF65-F5344CB8AC3E}">
        <p14:creationId xmlns:p14="http://schemas.microsoft.com/office/powerpoint/2010/main" val="2127641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李欢\4.图片\462d05c3ba6a902abe9340735c712ea3.jpg"/>
          <p:cNvPicPr>
            <a:picLocks noChangeAspect="1" noChangeArrowheads="1"/>
          </p:cNvPicPr>
          <p:nvPr/>
        </p:nvPicPr>
        <p:blipFill rotWithShape="1">
          <a:blip r:embed="rId2">
            <a:extLst>
              <a:ext uri="{28A0092B-C50C-407E-A947-70E740481C1C}">
                <a14:useLocalDpi xmlns:a14="http://schemas.microsoft.com/office/drawing/2010/main" val="0"/>
              </a:ext>
            </a:extLst>
          </a:blip>
          <a:srcRect t="15050" b="9684"/>
          <a:stretch/>
        </p:blipFill>
        <p:spPr bwMode="auto">
          <a:xfrm flipH="1">
            <a:off x="-1" y="0"/>
            <a:ext cx="9144000" cy="516021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9144000" cy="5160211"/>
          </a:xfrm>
          <a:prstGeom prst="rect">
            <a:avLst/>
          </a:prstGeom>
          <a:solidFill>
            <a:srgbClr val="5026C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 name="矩形 5"/>
          <p:cNvSpPr/>
          <p:nvPr/>
        </p:nvSpPr>
        <p:spPr>
          <a:xfrm>
            <a:off x="5464693" y="1563638"/>
            <a:ext cx="3679307" cy="23042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6804248" y="1851670"/>
            <a:ext cx="1018453" cy="1312887"/>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altLang="zh-CN" sz="10200" dirty="0">
                <a:solidFill>
                  <a:srgbClr val="5026C6"/>
                </a:solidFill>
                <a:latin typeface="Arial Black" pitchFamily="34" charset="0"/>
              </a:rPr>
              <a:t>3</a:t>
            </a:r>
            <a:endParaRPr lang="zh-CN" altLang="en-US" sz="10200" dirty="0">
              <a:solidFill>
                <a:srgbClr val="5026C6"/>
              </a:solidFill>
              <a:latin typeface="Arial Black" pitchFamily="34" charset="0"/>
            </a:endParaRPr>
          </a:p>
        </p:txBody>
      </p:sp>
      <p:sp>
        <p:nvSpPr>
          <p:cNvPr id="8" name="文本占位符 3"/>
          <p:cNvSpPr txBox="1">
            <a:spLocks/>
          </p:cNvSpPr>
          <p:nvPr/>
        </p:nvSpPr>
        <p:spPr>
          <a:xfrm>
            <a:off x="6516216" y="3003798"/>
            <a:ext cx="1728192" cy="4153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zh-CN" altLang="en-US" sz="2500" dirty="0">
                <a:solidFill>
                  <a:srgbClr val="5026C6"/>
                </a:solidFill>
                <a:latin typeface="Noto Sans S Chinese Black" pitchFamily="34" charset="-122"/>
                <a:ea typeface="Noto Sans S Chinese Black" pitchFamily="34" charset="-122"/>
              </a:rPr>
              <a:t>成功案例</a:t>
            </a:r>
          </a:p>
        </p:txBody>
      </p:sp>
      <p:sp>
        <p:nvSpPr>
          <p:cNvPr id="9" name="等腰三角形 8"/>
          <p:cNvSpPr/>
          <p:nvPr/>
        </p:nvSpPr>
        <p:spPr>
          <a:xfrm rot="10800000">
            <a:off x="4168548"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7847856"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010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8604448" cy="1635646"/>
          </a:xfrm>
          <a:prstGeom prst="rect">
            <a:avLst/>
          </a:prstGeom>
          <a:solidFill>
            <a:srgbClr val="5026C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矩形 4"/>
          <p:cNvSpPr/>
          <p:nvPr/>
        </p:nvSpPr>
        <p:spPr>
          <a:xfrm>
            <a:off x="1218296" y="349543"/>
            <a:ext cx="6176987" cy="430887"/>
          </a:xfrm>
          <a:prstGeom prst="rect">
            <a:avLst/>
          </a:prstGeom>
        </p:spPr>
        <p:txBody>
          <a:bodyPr wrap="square">
            <a:spAutoFit/>
          </a:bodyPr>
          <a:lstStyle/>
          <a:p>
            <a:r>
              <a:rPr lang="zh-CN" altLang="en-US" sz="2200" b="1" dirty="0">
                <a:solidFill>
                  <a:schemeClr val="bg1"/>
                </a:solidFill>
                <a:latin typeface="微软雅黑" pitchFamily="34" charset="-122"/>
                <a:ea typeface="微软雅黑" pitchFamily="34" charset="-122"/>
              </a:rPr>
              <a:t>通过“中国教育技术协会”权威鉴定 </a:t>
            </a:r>
          </a:p>
        </p:txBody>
      </p:sp>
      <p:sp>
        <p:nvSpPr>
          <p:cNvPr id="6" name="矩形 5"/>
          <p:cNvSpPr/>
          <p:nvPr/>
        </p:nvSpPr>
        <p:spPr>
          <a:xfrm>
            <a:off x="1229237" y="699542"/>
            <a:ext cx="7086929" cy="890693"/>
          </a:xfrm>
          <a:prstGeom prst="rect">
            <a:avLst/>
          </a:prstGeom>
        </p:spPr>
        <p:txBody>
          <a:bodyPr wrap="square">
            <a:spAutoFit/>
          </a:bodyPr>
          <a:lstStyle/>
          <a:p>
            <a:pPr algn="just">
              <a:lnSpc>
                <a:spcPct val="150000"/>
              </a:lnSpc>
            </a:pPr>
            <a:r>
              <a:rPr lang="en-US" altLang="zh-CN" sz="1200" b="1" dirty="0">
                <a:solidFill>
                  <a:schemeClr val="bg1"/>
                </a:solidFill>
                <a:latin typeface="微软雅黑" pitchFamily="34" charset="-122"/>
                <a:ea typeface="微软雅黑" pitchFamily="34" charset="-122"/>
              </a:rPr>
              <a:t>2019</a:t>
            </a:r>
            <a:r>
              <a:rPr lang="zh-CN" altLang="en-US" sz="1200" b="1" dirty="0">
                <a:solidFill>
                  <a:schemeClr val="bg1"/>
                </a:solidFill>
                <a:latin typeface="微软雅黑" pitchFamily="34" charset="-122"/>
                <a:ea typeface="微软雅黑" pitchFamily="34" charset="-122"/>
              </a:rPr>
              <a:t>年</a:t>
            </a:r>
            <a:r>
              <a:rPr lang="en-US" altLang="zh-CN" sz="1200" b="1" dirty="0">
                <a:solidFill>
                  <a:schemeClr val="bg1"/>
                </a:solidFill>
                <a:latin typeface="微软雅黑" pitchFamily="34" charset="-122"/>
                <a:ea typeface="微软雅黑" pitchFamily="34" charset="-122"/>
              </a:rPr>
              <a:t>1</a:t>
            </a:r>
            <a:r>
              <a:rPr lang="zh-CN" altLang="en-US" sz="1200" b="1" dirty="0">
                <a:solidFill>
                  <a:schemeClr val="bg1"/>
                </a:solidFill>
                <a:latin typeface="微软雅黑" pitchFamily="34" charset="-122"/>
                <a:ea typeface="微软雅黑" pitchFamily="34" charset="-122"/>
              </a:rPr>
              <a:t>月</a:t>
            </a:r>
            <a:r>
              <a:rPr lang="en-US" altLang="zh-CN" sz="1200" b="1" dirty="0">
                <a:solidFill>
                  <a:schemeClr val="bg1"/>
                </a:solidFill>
                <a:latin typeface="微软雅黑" pitchFamily="34" charset="-122"/>
                <a:ea typeface="微软雅黑" pitchFamily="34" charset="-122"/>
              </a:rPr>
              <a:t>14</a:t>
            </a:r>
            <a:r>
              <a:rPr lang="zh-CN" altLang="en-US" sz="1200" b="1" dirty="0">
                <a:solidFill>
                  <a:schemeClr val="bg1"/>
                </a:solidFill>
                <a:latin typeface="微软雅黑" pitchFamily="34" charset="-122"/>
                <a:ea typeface="微软雅黑" pitchFamily="34" charset="-122"/>
              </a:rPr>
              <a:t>日，中国教育技术协会组织专家对深圳国泰安教育技术有限公司的国泰安</a:t>
            </a:r>
            <a:r>
              <a:rPr lang="en-US" altLang="zh-CN" sz="1200" b="1" dirty="0">
                <a:solidFill>
                  <a:schemeClr val="bg1"/>
                </a:solidFill>
                <a:latin typeface="微软雅黑" pitchFamily="34" charset="-122"/>
                <a:ea typeface="微软雅黑" pitchFamily="34" charset="-122"/>
              </a:rPr>
              <a:t>VR</a:t>
            </a:r>
            <a:r>
              <a:rPr lang="zh-CN" altLang="en-US" sz="1200" b="1" dirty="0">
                <a:solidFill>
                  <a:schemeClr val="bg1"/>
                </a:solidFill>
                <a:latin typeface="微软雅黑" pitchFamily="34" charset="-122"/>
                <a:ea typeface="微软雅黑" pitchFamily="34" charset="-122"/>
              </a:rPr>
              <a:t>教学实训系列产品进行鉴定。通过现场演示、汇报、资料审查及专家质询等环节，专家组经讨论后一致同意国泰安</a:t>
            </a:r>
            <a:r>
              <a:rPr lang="en-US" altLang="zh-CN" sz="1200" b="1" dirty="0">
                <a:solidFill>
                  <a:schemeClr val="bg1"/>
                </a:solidFill>
                <a:latin typeface="微软雅黑" pitchFamily="34" charset="-122"/>
                <a:ea typeface="微软雅黑" pitchFamily="34" charset="-122"/>
              </a:rPr>
              <a:t>VR</a:t>
            </a:r>
            <a:r>
              <a:rPr lang="zh-CN" altLang="en-US" sz="1200" b="1" dirty="0">
                <a:solidFill>
                  <a:schemeClr val="bg1"/>
                </a:solidFill>
                <a:latin typeface="微软雅黑" pitchFamily="34" charset="-122"/>
                <a:ea typeface="微软雅黑" pitchFamily="34" charset="-122"/>
              </a:rPr>
              <a:t>教学实训系列产品通过鉴定，建议在职业院校、大中小学校、幼儿园中推广使用。</a:t>
            </a:r>
          </a:p>
        </p:txBody>
      </p:sp>
      <p:grpSp>
        <p:nvGrpSpPr>
          <p:cNvPr id="10" name="组合 9"/>
          <p:cNvGrpSpPr/>
          <p:nvPr/>
        </p:nvGrpSpPr>
        <p:grpSpPr>
          <a:xfrm>
            <a:off x="6077684" y="1847493"/>
            <a:ext cx="2238732" cy="2823577"/>
            <a:chOff x="4493508" y="1812351"/>
            <a:chExt cx="2664592" cy="3360688"/>
          </a:xfrm>
        </p:grpSpPr>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4493508" y="1812351"/>
              <a:ext cx="2664592" cy="1665370"/>
            </a:xfrm>
            <a:prstGeom prst="rect">
              <a:avLst/>
            </a:prstGeom>
          </p:spPr>
        </p:pic>
        <p:pic>
          <p:nvPicPr>
            <p:cNvPr id="8" name="图片 7" descr="D:\鉴定报告\专家组体验虚拟现实实训系统.jpg"/>
            <p:cNvPicPr/>
            <p:nvPr/>
          </p:nvPicPr>
          <p:blipFill rotWithShape="1">
            <a:blip r:embed="rId3" cstate="print">
              <a:extLst>
                <a:ext uri="{28A0092B-C50C-407E-A947-70E740481C1C}">
                  <a14:useLocalDpi xmlns:a14="http://schemas.microsoft.com/office/drawing/2010/main" val="0"/>
                </a:ext>
              </a:extLst>
            </a:blip>
            <a:srcRect t="3168"/>
            <a:stretch/>
          </p:blipFill>
          <p:spPr bwMode="auto">
            <a:xfrm>
              <a:off x="4493508" y="3560618"/>
              <a:ext cx="2664296" cy="1612421"/>
            </a:xfrm>
            <a:prstGeom prst="rect">
              <a:avLst/>
            </a:prstGeom>
            <a:noFill/>
            <a:ln>
              <a:noFill/>
            </a:ln>
          </p:spPr>
        </p:pic>
      </p:grpSp>
      <p:pic>
        <p:nvPicPr>
          <p:cNvPr id="9" name="Picture 2"/>
          <p:cNvPicPr>
            <a:picLocks noChangeAspect="1" noChangeArrowheads="1"/>
          </p:cNvPicPr>
          <p:nvPr/>
        </p:nvPicPr>
        <p:blipFill>
          <a:blip r:embed="rId4"/>
          <a:srcRect/>
          <a:stretch>
            <a:fillRect/>
          </a:stretch>
        </p:blipFill>
        <p:spPr bwMode="auto">
          <a:xfrm>
            <a:off x="1253148" y="1797555"/>
            <a:ext cx="4680520" cy="3150459"/>
          </a:xfrm>
          <a:prstGeom prst="rect">
            <a:avLst/>
          </a:prstGeom>
          <a:noFill/>
          <a:ln w="9525">
            <a:noFill/>
            <a:miter lim="800000"/>
            <a:headEnd/>
            <a:tailEnd/>
          </a:ln>
          <a:effectLst/>
        </p:spPr>
      </p:pic>
    </p:spTree>
    <p:extLst>
      <p:ext uri="{BB962C8B-B14F-4D97-AF65-F5344CB8AC3E}">
        <p14:creationId xmlns:p14="http://schemas.microsoft.com/office/powerpoint/2010/main" val="58728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 xmlns:a16="http://schemas.microsoft.com/office/drawing/2014/main" id="{1BB1EFDD-518A-49AF-9896-2BEDAC54B2C1}"/>
              </a:ext>
            </a:extLst>
          </p:cNvPr>
          <p:cNvSpPr txBox="1"/>
          <p:nvPr/>
        </p:nvSpPr>
        <p:spPr>
          <a:xfrm>
            <a:off x="395536" y="195486"/>
            <a:ext cx="8200706" cy="430887"/>
          </a:xfrm>
          <a:prstGeom prst="rect">
            <a:avLst/>
          </a:prstGeom>
          <a:noFill/>
        </p:spPr>
        <p:txBody>
          <a:bodyPr wrap="square"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福州职业技术学院 国泰安</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a:solidFill>
                  <a:schemeClr val="tx1">
                    <a:lumMod val="65000"/>
                    <a:lumOff val="35000"/>
                  </a:schemeClr>
                </a:solidFill>
                <a:latin typeface="微软雅黑" pitchFamily="34" charset="-122"/>
                <a:ea typeface="微软雅黑" pitchFamily="34" charset="-122"/>
              </a:rPr>
              <a:t>教学软件：</a:t>
            </a:r>
            <a:r>
              <a:rPr lang="zh-CN" altLang="en-US" sz="2200" b="1" dirty="0">
                <a:solidFill>
                  <a:schemeClr val="accent6"/>
                </a:solidFill>
                <a:latin typeface="微软雅黑" pitchFamily="34" charset="-122"/>
                <a:ea typeface="微软雅黑" pitchFamily="34" charset="-122"/>
              </a:rPr>
              <a:t>获一等奖</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1" t="3334" r="51786" b="20574"/>
          <a:stretch/>
        </p:blipFill>
        <p:spPr bwMode="auto">
          <a:xfrm>
            <a:off x="539552" y="1923677"/>
            <a:ext cx="4896544"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5494994" y="771550"/>
            <a:ext cx="3181462" cy="3744415"/>
            <a:chOff x="462640" y="1059583"/>
            <a:chExt cx="3181462" cy="3744415"/>
          </a:xfrm>
        </p:grpSpPr>
        <p:sp>
          <p:nvSpPr>
            <p:cNvPr id="6" name="矩形 5"/>
            <p:cNvSpPr/>
            <p:nvPr/>
          </p:nvSpPr>
          <p:spPr>
            <a:xfrm>
              <a:off x="462640" y="3435847"/>
              <a:ext cx="3181462" cy="1368151"/>
            </a:xfrm>
            <a:prstGeom prst="rect">
              <a:avLst/>
            </a:prstGeom>
            <a:solidFill>
              <a:srgbClr val="5026C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4" name="Picture 2" descr="D:\图片\福职院\福职院迎来马来西亚领导参观.jpg">
              <a:extLst>
                <a:ext uri="{FF2B5EF4-FFF2-40B4-BE49-F238E27FC236}">
                  <a16:creationId xmlns="" xmlns:a16="http://schemas.microsoft.com/office/drawing/2014/main" id="{40B6CF0F-A108-4A8B-A716-F867798F77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5" y="1059583"/>
              <a:ext cx="3168352" cy="2376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 xmlns:a16="http://schemas.microsoft.com/office/drawing/2014/main" id="{3858AF3C-7EC1-40AE-9294-0F7AB93C9D76}"/>
                </a:ext>
              </a:extLst>
            </p:cNvPr>
            <p:cNvSpPr/>
            <p:nvPr/>
          </p:nvSpPr>
          <p:spPr>
            <a:xfrm>
              <a:off x="539552" y="3507854"/>
              <a:ext cx="3024336" cy="1200329"/>
            </a:xfrm>
            <a:prstGeom prst="rect">
              <a:avLst/>
            </a:prstGeom>
          </p:spPr>
          <p:txBody>
            <a:bodyPr wrap="square">
              <a:spAutoFit/>
            </a:bodyPr>
            <a:lstStyle/>
            <a:p>
              <a:pPr algn="just">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国泰安深度合作院校，</a:t>
              </a:r>
              <a:r>
                <a:rPr lang="zh-CN" altLang="en-US" sz="1000" b="1" dirty="0">
                  <a:solidFill>
                    <a:schemeClr val="bg1"/>
                  </a:solidFill>
                  <a:latin typeface="微软雅黑" panose="020B0503020204020204" pitchFamily="34" charset="-122"/>
                  <a:ea typeface="微软雅黑" panose="020B0503020204020204" pitchFamily="34" charset="-122"/>
                </a:rPr>
                <a:t>福州职业技术学院迎来外宾与获奖双丰收</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a:solidFill>
                    <a:schemeClr val="bg1"/>
                  </a:solidFill>
                  <a:latin typeface="微软雅黑" panose="020B0503020204020204" pitchFamily="34" charset="-122"/>
                  <a:ea typeface="微软雅黑" panose="020B0503020204020204" pitchFamily="34" charset="-122"/>
                </a:rPr>
                <a:t>2018</a:t>
              </a:r>
              <a:r>
                <a:rPr lang="zh-CN" altLang="en-US" sz="1000" dirty="0">
                  <a:solidFill>
                    <a:schemeClr val="bg1"/>
                  </a:solidFill>
                  <a:latin typeface="微软雅黑" panose="020B0503020204020204" pitchFamily="34" charset="-122"/>
                  <a:ea typeface="微软雅黑" panose="020B0503020204020204" pitchFamily="34" charset="-122"/>
                </a:rPr>
                <a:t>年</a:t>
              </a:r>
              <a:r>
                <a:rPr lang="en-US" altLang="zh-CN" sz="1000" dirty="0">
                  <a:solidFill>
                    <a:schemeClr val="bg1"/>
                  </a:solidFill>
                  <a:latin typeface="微软雅黑" panose="020B0503020204020204" pitchFamily="34" charset="-122"/>
                  <a:ea typeface="微软雅黑" panose="020B0503020204020204" pitchFamily="34" charset="-122"/>
                </a:rPr>
                <a:t>9</a:t>
              </a:r>
              <a:r>
                <a:rPr lang="zh-CN" altLang="en-US" sz="1000" dirty="0">
                  <a:solidFill>
                    <a:schemeClr val="bg1"/>
                  </a:solidFill>
                  <a:latin typeface="微软雅黑" panose="020B0503020204020204" pitchFamily="34" charset="-122"/>
                  <a:ea typeface="微软雅黑" panose="020B0503020204020204" pitchFamily="34" charset="-122"/>
                </a:rPr>
                <a:t>月</a:t>
              </a:r>
              <a:r>
                <a:rPr lang="en-US" altLang="zh-CN" sz="1000" dirty="0">
                  <a:solidFill>
                    <a:schemeClr val="bg1"/>
                  </a:solidFill>
                  <a:latin typeface="微软雅黑" panose="020B0503020204020204" pitchFamily="34" charset="-122"/>
                  <a:ea typeface="微软雅黑" panose="020B0503020204020204" pitchFamily="34" charset="-122"/>
                </a:rPr>
                <a:t>20</a:t>
              </a:r>
              <a:r>
                <a:rPr lang="zh-CN" altLang="en-US" sz="1000" dirty="0">
                  <a:solidFill>
                    <a:schemeClr val="bg1"/>
                  </a:solidFill>
                  <a:latin typeface="微软雅黑" panose="020B0503020204020204" pitchFamily="34" charset="-122"/>
                  <a:ea typeface="微软雅黑" panose="020B0503020204020204" pitchFamily="34" charset="-122"/>
                </a:rPr>
                <a:t>日， 马来西亚教育同仁到访福职院，李秋斌院长全程陪同介绍。在</a:t>
              </a:r>
              <a:r>
                <a:rPr lang="en-US" altLang="zh-CN" sz="1000" dirty="0">
                  <a:solidFill>
                    <a:schemeClr val="bg1"/>
                  </a:solidFill>
                  <a:latin typeface="微软雅黑" panose="020B0503020204020204" pitchFamily="34" charset="-122"/>
                  <a:ea typeface="微软雅黑" panose="020B0503020204020204" pitchFamily="34" charset="-122"/>
                </a:rPr>
                <a:t>2018</a:t>
              </a:r>
              <a:r>
                <a:rPr lang="zh-CN" altLang="en-US" sz="1000" dirty="0">
                  <a:solidFill>
                    <a:schemeClr val="bg1"/>
                  </a:solidFill>
                  <a:latin typeface="微软雅黑" panose="020B0503020204020204" pitchFamily="34" charset="-122"/>
                  <a:ea typeface="微软雅黑" panose="020B0503020204020204" pitchFamily="34" charset="-122"/>
                </a:rPr>
                <a:t>年</a:t>
              </a:r>
              <a:r>
                <a:rPr lang="zh-CN" altLang="en-US" sz="1000" b="1" dirty="0">
                  <a:solidFill>
                    <a:schemeClr val="bg1"/>
                  </a:solidFill>
                  <a:latin typeface="微软雅黑" panose="020B0503020204020204" pitchFamily="34" charset="-122"/>
                  <a:ea typeface="微软雅黑" panose="020B0503020204020204" pitchFamily="34" charset="-122"/>
                </a:rPr>
                <a:t>福建省职业院校信息化教学大赛中</a:t>
              </a:r>
              <a:r>
                <a:rPr lang="zh-CN" altLang="en-US" sz="1000" dirty="0">
                  <a:solidFill>
                    <a:schemeClr val="bg1"/>
                  </a:solidFill>
                  <a:latin typeface="微软雅黑" panose="020B0503020204020204" pitchFamily="34" charset="-122"/>
                  <a:ea typeface="微软雅黑" panose="020B0503020204020204" pitchFamily="34" charset="-122"/>
                </a:rPr>
                <a:t>，由林昊带领与国泰安项目合作开发的城轨车门拆装</a:t>
              </a:r>
              <a:r>
                <a:rPr lang="en-US" altLang="zh-CN" sz="1000" dirty="0">
                  <a:solidFill>
                    <a:schemeClr val="bg1"/>
                  </a:solidFill>
                  <a:latin typeface="微软雅黑" panose="020B0503020204020204" pitchFamily="34" charset="-122"/>
                  <a:ea typeface="微软雅黑" panose="020B0503020204020204" pitchFamily="34" charset="-122"/>
                </a:rPr>
                <a:t>VR</a:t>
              </a:r>
              <a:r>
                <a:rPr lang="zh-CN" altLang="en-US" sz="1000" dirty="0">
                  <a:solidFill>
                    <a:schemeClr val="bg1"/>
                  </a:solidFill>
                  <a:latin typeface="微软雅黑" panose="020B0503020204020204" pitchFamily="34" charset="-122"/>
                  <a:ea typeface="微软雅黑" panose="020B0503020204020204" pitchFamily="34" charset="-122"/>
                </a:rPr>
                <a:t>教学软件</a:t>
              </a:r>
              <a:r>
                <a:rPr lang="zh-CN" altLang="en-US" sz="1000" b="1" dirty="0">
                  <a:solidFill>
                    <a:schemeClr val="bg1"/>
                  </a:solidFill>
                  <a:latin typeface="微软雅黑" panose="020B0503020204020204" pitchFamily="34" charset="-122"/>
                  <a:ea typeface="微软雅黑" panose="020B0503020204020204" pitchFamily="34" charset="-122"/>
                </a:rPr>
                <a:t>荣获第一名</a:t>
              </a:r>
              <a:r>
                <a:rPr lang="zh-CN" altLang="en-US" sz="1000" dirty="0">
                  <a:solidFill>
                    <a:schemeClr val="bg1"/>
                  </a:solidFill>
                  <a:latin typeface="微软雅黑" panose="020B0503020204020204" pitchFamily="34" charset="-122"/>
                  <a:ea typeface="微软雅黑" panose="020B0503020204020204" pitchFamily="34" charset="-122"/>
                </a:rPr>
                <a:t>。</a:t>
              </a:r>
            </a:p>
          </p:txBody>
        </p:sp>
      </p:grpSp>
      <p:sp>
        <p:nvSpPr>
          <p:cNvPr id="8" name="矩形 7"/>
          <p:cNvSpPr/>
          <p:nvPr/>
        </p:nvSpPr>
        <p:spPr>
          <a:xfrm>
            <a:off x="539551" y="771550"/>
            <a:ext cx="4896544" cy="1152128"/>
          </a:xfrm>
          <a:prstGeom prst="rect">
            <a:avLst/>
          </a:prstGeom>
          <a:solidFill>
            <a:srgbClr val="5026C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9" name="矩形 8">
            <a:extLst>
              <a:ext uri="{FF2B5EF4-FFF2-40B4-BE49-F238E27FC236}">
                <a16:creationId xmlns="" xmlns:a16="http://schemas.microsoft.com/office/drawing/2014/main" id="{3858AF3C-7EC1-40AE-9294-0F7AB93C9D76}"/>
              </a:ext>
            </a:extLst>
          </p:cNvPr>
          <p:cNvSpPr/>
          <p:nvPr/>
        </p:nvSpPr>
        <p:spPr>
          <a:xfrm>
            <a:off x="1475655" y="1116781"/>
            <a:ext cx="3024336" cy="435889"/>
          </a:xfrm>
          <a:prstGeom prst="rect">
            <a:avLst/>
          </a:prstGeom>
        </p:spPr>
        <p:txBody>
          <a:bodyPr wrap="square">
            <a:spAutoFit/>
          </a:bodyPr>
          <a:lstStyle/>
          <a:p>
            <a:pPr algn="ctr">
              <a:lnSpc>
                <a:spcPct val="120000"/>
              </a:lnSpc>
            </a:pPr>
            <a:r>
              <a:rPr lang="zh-CN" altLang="en-US" sz="2000" dirty="0">
                <a:solidFill>
                  <a:schemeClr val="bg1"/>
                </a:solidFill>
                <a:latin typeface="Noto Sans S Chinese Black" pitchFamily="34" charset="-122"/>
                <a:ea typeface="Noto Sans S Chinese Black" pitchFamily="34" charset="-122"/>
              </a:rPr>
              <a:t>福职院</a:t>
            </a:r>
            <a:r>
              <a:rPr lang="en-US" altLang="zh-CN" sz="2000" dirty="0">
                <a:solidFill>
                  <a:schemeClr val="bg1"/>
                </a:solidFill>
                <a:latin typeface="Noto Sans S Chinese Black" pitchFamily="34" charset="-122"/>
                <a:ea typeface="Noto Sans S Chinese Black" pitchFamily="34" charset="-122"/>
              </a:rPr>
              <a:t>VR</a:t>
            </a:r>
            <a:r>
              <a:rPr lang="zh-CN" altLang="en-US" sz="2000" dirty="0">
                <a:solidFill>
                  <a:schemeClr val="bg1"/>
                </a:solidFill>
                <a:latin typeface="Noto Sans S Chinese Black" pitchFamily="34" charset="-122"/>
                <a:ea typeface="Noto Sans S Chinese Black" pitchFamily="34" charset="-122"/>
              </a:rPr>
              <a:t>实训室实景</a:t>
            </a:r>
          </a:p>
        </p:txBody>
      </p:sp>
    </p:spTree>
    <p:extLst>
      <p:ext uri="{BB962C8B-B14F-4D97-AF65-F5344CB8AC3E}">
        <p14:creationId xmlns:p14="http://schemas.microsoft.com/office/powerpoint/2010/main" val="287975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655" y="3837301"/>
            <a:ext cx="4702903" cy="9264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
          <p:cNvSpPr txBox="1">
            <a:spLocks noChangeArrowheads="1"/>
          </p:cNvSpPr>
          <p:nvPr/>
        </p:nvSpPr>
        <p:spPr bwMode="auto">
          <a:xfrm>
            <a:off x="432048" y="3920501"/>
            <a:ext cx="4464496" cy="815600"/>
          </a:xfrm>
          <a:prstGeom prst="rect">
            <a:avLst/>
          </a:prstGeom>
          <a:noFill/>
          <a:ln>
            <a:noFill/>
          </a:ln>
          <a:extLst/>
        </p:spPr>
        <p:txBody>
          <a:bodyPr wrap="square" lIns="121913" tIns="60956" rIns="121913" bIns="6095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000" dirty="0">
                <a:solidFill>
                  <a:schemeClr val="tx1">
                    <a:lumMod val="65000"/>
                    <a:lumOff val="35000"/>
                  </a:schemeClr>
                </a:solidFill>
                <a:latin typeface="Noto Sans S Chinese Bold" pitchFamily="34" charset="-122"/>
                <a:ea typeface="Noto Sans S Chinese Bold" pitchFamily="34" charset="-122"/>
              </a:rPr>
              <a:t>整合优质资源、实现优势互补，在学科建设、人才培养、科学研究、技术开发等方面进行产学研深度合作，共同打造</a:t>
            </a:r>
            <a:r>
              <a:rPr lang="zh-CN" altLang="en-US" sz="1000" b="1" dirty="0">
                <a:solidFill>
                  <a:schemeClr val="tx1">
                    <a:lumMod val="65000"/>
                    <a:lumOff val="35000"/>
                  </a:schemeClr>
                </a:solidFill>
                <a:latin typeface="Noto Sans S Chinese Bold" pitchFamily="34" charset="-122"/>
                <a:ea typeface="Noto Sans S Chinese Bold" pitchFamily="34" charset="-122"/>
              </a:rPr>
              <a:t>“标杆性”</a:t>
            </a:r>
            <a:r>
              <a:rPr lang="zh-CN" altLang="en-US" sz="1000" dirty="0">
                <a:solidFill>
                  <a:schemeClr val="tx1">
                    <a:lumMod val="65000"/>
                    <a:lumOff val="35000"/>
                  </a:schemeClr>
                </a:solidFill>
                <a:latin typeface="Noto Sans S Chinese Bold" pitchFamily="34" charset="-122"/>
                <a:ea typeface="Noto Sans S Chinese Bold" pitchFamily="34" charset="-122"/>
              </a:rPr>
              <a:t>虚拟现实产学研协同创新中心。</a:t>
            </a:r>
          </a:p>
        </p:txBody>
      </p:sp>
      <p:sp>
        <p:nvSpPr>
          <p:cNvPr id="7" name="矩形 6"/>
          <p:cNvSpPr/>
          <p:nvPr/>
        </p:nvSpPr>
        <p:spPr>
          <a:xfrm>
            <a:off x="7104766" y="3475076"/>
            <a:ext cx="2039234" cy="1288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04766" y="2137414"/>
            <a:ext cx="2039234" cy="1288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04766" y="771550"/>
            <a:ext cx="2039234" cy="13192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1520" y="195486"/>
            <a:ext cx="8136904" cy="430887"/>
          </a:xfrm>
          <a:prstGeom prst="rect">
            <a:avLst/>
          </a:prstGeom>
        </p:spPr>
        <p:txBody>
          <a:bodyPr wrap="square">
            <a:spAutoFit/>
          </a:bodyPr>
          <a:lstStyle/>
          <a:p>
            <a:r>
              <a:rPr lang="zh-CN" altLang="en-US" sz="2200" b="1" dirty="0">
                <a:solidFill>
                  <a:schemeClr val="tx1">
                    <a:lumMod val="65000"/>
                    <a:lumOff val="35000"/>
                  </a:schemeClr>
                </a:solidFill>
                <a:latin typeface="微软雅黑" pitchFamily="34" charset="-122"/>
                <a:ea typeface="微软雅黑" pitchFamily="34" charset="-122"/>
              </a:rPr>
              <a:t>深圳职业技术学院</a:t>
            </a:r>
            <a:r>
              <a:rPr lang="en-US" altLang="zh-CN" sz="2200" b="1" dirty="0">
                <a:solidFill>
                  <a:schemeClr val="tx1">
                    <a:lumMod val="65000"/>
                    <a:lumOff val="35000"/>
                  </a:schemeClr>
                </a:solidFill>
                <a:latin typeface="微软雅黑" pitchFamily="34" charset="-122"/>
                <a:ea typeface="微软雅黑" pitchFamily="34" charset="-122"/>
              </a:rPr>
              <a:t>——</a:t>
            </a:r>
            <a:r>
              <a:rPr lang="zh-CN" altLang="en-US" sz="2200" b="1" dirty="0">
                <a:solidFill>
                  <a:schemeClr val="tx1">
                    <a:lumMod val="65000"/>
                    <a:lumOff val="35000"/>
                  </a:schemeClr>
                </a:solidFill>
                <a:latin typeface="微软雅黑" pitchFamily="34" charset="-122"/>
                <a:ea typeface="微软雅黑" pitchFamily="34" charset="-122"/>
              </a:rPr>
              <a:t>打造标杆性虚拟现实产学研协创中心</a:t>
            </a:r>
          </a:p>
        </p:txBody>
      </p:sp>
      <p:sp>
        <p:nvSpPr>
          <p:cNvPr id="11" name="文本框 1"/>
          <p:cNvSpPr txBox="1">
            <a:spLocks noChangeArrowheads="1"/>
          </p:cNvSpPr>
          <p:nvPr/>
        </p:nvSpPr>
        <p:spPr bwMode="auto">
          <a:xfrm>
            <a:off x="7344816" y="2489346"/>
            <a:ext cx="1152128"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00" dirty="0">
                <a:solidFill>
                  <a:schemeClr val="tx1">
                    <a:lumMod val="65000"/>
                    <a:lumOff val="35000"/>
                  </a:schemeClr>
                </a:solidFill>
                <a:latin typeface="Noto Sans S Chinese Bold" pitchFamily="34" charset="-122"/>
                <a:ea typeface="Noto Sans S Chinese Bold" pitchFamily="34" charset="-122"/>
                <a:sym typeface="宋体" panose="02010600030101010101" pitchFamily="2" charset="-122"/>
              </a:rPr>
              <a:t>深职院-国泰安虚拟现实产学研协同创新中心</a:t>
            </a:r>
          </a:p>
        </p:txBody>
      </p:sp>
      <p:sp>
        <p:nvSpPr>
          <p:cNvPr id="12" name="文本框 3"/>
          <p:cNvSpPr txBox="1">
            <a:spLocks noChangeArrowheads="1"/>
          </p:cNvSpPr>
          <p:nvPr/>
        </p:nvSpPr>
        <p:spPr bwMode="auto">
          <a:xfrm>
            <a:off x="7309676" y="1061840"/>
            <a:ext cx="1224137"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00" dirty="0">
                <a:solidFill>
                  <a:schemeClr val="tx1">
                    <a:lumMod val="65000"/>
                    <a:lumOff val="35000"/>
                  </a:schemeClr>
                </a:solidFill>
                <a:latin typeface="Noto Sans S Chinese Bold" pitchFamily="34" charset="-122"/>
                <a:ea typeface="Noto Sans S Chinese Bold" pitchFamily="34" charset="-122"/>
              </a:rPr>
              <a:t>深职院-国泰安虚拟现实产学研协同创新中心签约揭牌仪式</a:t>
            </a:r>
          </a:p>
        </p:txBody>
      </p:sp>
      <p:pic>
        <p:nvPicPr>
          <p:cNvPr id="13" name="图片 1"/>
          <p:cNvPicPr>
            <a:picLocks noChangeAspect="1" noChangeArrowheads="1"/>
          </p:cNvPicPr>
          <p:nvPr/>
        </p:nvPicPr>
        <p:blipFill>
          <a:blip r:embed="rId2" cstate="print"/>
          <a:srcRect/>
          <a:stretch>
            <a:fillRect/>
          </a:stretch>
        </p:blipFill>
        <p:spPr bwMode="auto">
          <a:xfrm>
            <a:off x="5112568" y="2137413"/>
            <a:ext cx="1993594" cy="1288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3" cstate="print"/>
          <a:srcRect l="5550" r="6540" b="3445"/>
          <a:stretch>
            <a:fillRect/>
          </a:stretch>
        </p:blipFill>
        <p:spPr>
          <a:xfrm>
            <a:off x="5113964" y="771550"/>
            <a:ext cx="1992198" cy="1319237"/>
          </a:xfrm>
          <a:prstGeom prst="rect">
            <a:avLst/>
          </a:prstGeom>
          <a:effectLst/>
        </p:spPr>
      </p:pic>
      <p:pic>
        <p:nvPicPr>
          <p:cNvPr id="15" name="Picture 2"/>
          <p:cNvPicPr>
            <a:picLocks noChangeAspect="1" noChangeArrowheads="1"/>
          </p:cNvPicPr>
          <p:nvPr/>
        </p:nvPicPr>
        <p:blipFill>
          <a:blip r:embed="rId4" cstate="print"/>
          <a:srcRect t="10084" b="3822"/>
          <a:stretch>
            <a:fillRect/>
          </a:stretch>
        </p:blipFill>
        <p:spPr bwMode="auto">
          <a:xfrm>
            <a:off x="5112568" y="3475169"/>
            <a:ext cx="1992198" cy="1288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3"/>
          <p:cNvSpPr txBox="1">
            <a:spLocks noChangeArrowheads="1"/>
          </p:cNvSpPr>
          <p:nvPr/>
        </p:nvSpPr>
        <p:spPr bwMode="auto">
          <a:xfrm>
            <a:off x="7344816" y="3750110"/>
            <a:ext cx="1152128"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3" tIns="60956" rIns="121913" bIns="6095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00" dirty="0">
                <a:solidFill>
                  <a:schemeClr val="tx1">
                    <a:lumMod val="65000"/>
                    <a:lumOff val="35000"/>
                  </a:schemeClr>
                </a:solidFill>
                <a:latin typeface="Noto Sans S Chinese Bold" pitchFamily="34" charset="-122"/>
                <a:ea typeface="Noto Sans S Chinese Bold" pitchFamily="34" charset="-122"/>
                <a:sym typeface="宋体" panose="02010600030101010101" pitchFamily="2" charset="-122"/>
              </a:rPr>
              <a:t>深职院-国泰安虚拟现实产学研协同创新中心学生体验</a:t>
            </a:r>
          </a:p>
        </p:txBody>
      </p:sp>
      <p:pic>
        <p:nvPicPr>
          <p:cNvPr id="17" name="图片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656" y="776017"/>
            <a:ext cx="4702903" cy="314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173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5928" y="741536"/>
            <a:ext cx="5184576" cy="678086"/>
          </a:xfrm>
          <a:prstGeom prst="rect">
            <a:avLst/>
          </a:prstGeom>
          <a:solidFill>
            <a:srgbClr val="5026C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2" name="TextBox 7">
            <a:extLst>
              <a:ext uri="{FF2B5EF4-FFF2-40B4-BE49-F238E27FC236}">
                <a16:creationId xmlns="" xmlns:a16="http://schemas.microsoft.com/office/drawing/2014/main" id="{B6BAF29A-11A0-4453-A52D-8E3888C553DB}"/>
              </a:ext>
            </a:extLst>
          </p:cNvPr>
          <p:cNvSpPr txBox="1"/>
          <p:nvPr/>
        </p:nvSpPr>
        <p:spPr>
          <a:xfrm>
            <a:off x="395536" y="195486"/>
            <a:ext cx="6408712" cy="430887"/>
          </a:xfrm>
          <a:prstGeom prst="rect">
            <a:avLst/>
          </a:prstGeom>
          <a:noFill/>
        </p:spPr>
        <p:txBody>
          <a:bodyPr wrap="square"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杭州技师学院师生使用国泰安</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dirty="0">
                <a:solidFill>
                  <a:schemeClr val="tx1">
                    <a:lumMod val="65000"/>
                    <a:lumOff val="35000"/>
                  </a:schemeClr>
                </a:solidFill>
                <a:latin typeface="微软雅黑" pitchFamily="34" charset="-122"/>
                <a:ea typeface="微软雅黑" pitchFamily="34" charset="-122"/>
              </a:rPr>
              <a:t>产品</a:t>
            </a:r>
          </a:p>
        </p:txBody>
      </p:sp>
      <p:sp>
        <p:nvSpPr>
          <p:cNvPr id="15" name="文本框 1">
            <a:extLst>
              <a:ext uri="{FF2B5EF4-FFF2-40B4-BE49-F238E27FC236}">
                <a16:creationId xmlns="" xmlns:a16="http://schemas.microsoft.com/office/drawing/2014/main" id="{F7B4557D-43FA-433D-A631-BA3CF08F039D}"/>
              </a:ext>
            </a:extLst>
          </p:cNvPr>
          <p:cNvSpPr txBox="1">
            <a:spLocks noChangeArrowheads="1"/>
          </p:cNvSpPr>
          <p:nvPr/>
        </p:nvSpPr>
        <p:spPr bwMode="auto">
          <a:xfrm>
            <a:off x="467544" y="771550"/>
            <a:ext cx="51929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000" dirty="0">
                <a:solidFill>
                  <a:schemeClr val="bg1"/>
                </a:solidFill>
                <a:latin typeface="微软雅黑" pitchFamily="34" charset="-122"/>
                <a:ea typeface="微软雅黑" pitchFamily="34" charset="-122"/>
              </a:rPr>
              <a:t>采用</a:t>
            </a:r>
            <a:r>
              <a:rPr lang="zh-CN" altLang="en-US" sz="1000" b="1" dirty="0">
                <a:solidFill>
                  <a:schemeClr val="bg1"/>
                </a:solidFill>
                <a:latin typeface="微软雅黑" pitchFamily="34" charset="-122"/>
                <a:ea typeface="微软雅黑" pitchFamily="34" charset="-122"/>
              </a:rPr>
              <a:t>“VR-AR技术+国泰安VR教学系统+裸眼3D技术”</a:t>
            </a:r>
            <a:r>
              <a:rPr lang="zh-CN" altLang="en-US" sz="1000" dirty="0">
                <a:solidFill>
                  <a:schemeClr val="bg1"/>
                </a:solidFill>
                <a:latin typeface="微软雅黑" pitchFamily="34" charset="-122"/>
                <a:ea typeface="微软雅黑" pitchFamily="34" charset="-122"/>
              </a:rPr>
              <a:t>的一体化解决方案，将传统一体化教学模式升级为</a:t>
            </a:r>
            <a:r>
              <a:rPr lang="zh-CN" altLang="en-US" sz="1000" b="1" dirty="0">
                <a:solidFill>
                  <a:schemeClr val="bg1"/>
                </a:solidFill>
                <a:latin typeface="微软雅黑" pitchFamily="34" charset="-122"/>
                <a:ea typeface="微软雅黑" pitchFamily="34" charset="-122"/>
              </a:rPr>
              <a:t>“VR辅助理论教学+VR仿真预实训+上手实操”</a:t>
            </a:r>
            <a:r>
              <a:rPr lang="zh-CN" altLang="en-US" sz="1000" dirty="0">
                <a:solidFill>
                  <a:schemeClr val="bg1"/>
                </a:solidFill>
                <a:latin typeface="微软雅黑" pitchFamily="34" charset="-122"/>
                <a:ea typeface="微软雅黑" pitchFamily="34" charset="-122"/>
              </a:rPr>
              <a:t>的高科技课堂新模式。</a:t>
            </a:r>
          </a:p>
        </p:txBody>
      </p:sp>
      <p:pic>
        <p:nvPicPr>
          <p:cNvPr id="17" name="图片 23">
            <a:extLst>
              <a:ext uri="{FF2B5EF4-FFF2-40B4-BE49-F238E27FC236}">
                <a16:creationId xmlns="" xmlns:a16="http://schemas.microsoft.com/office/drawing/2014/main" id="{C73B11DD-B238-41C3-90BE-EDFFAB7E8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28" y="1419622"/>
            <a:ext cx="5184576" cy="33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
            <a:extLst>
              <a:ext uri="{FF2B5EF4-FFF2-40B4-BE49-F238E27FC236}">
                <a16:creationId xmlns="" xmlns:a16="http://schemas.microsoft.com/office/drawing/2014/main" id="{7EFA538C-06C6-429E-B87A-AA4FB76A9E55}"/>
              </a:ext>
            </a:extLst>
          </p:cNvPr>
          <p:cNvPicPr>
            <a:picLocks noChangeAspect="1" noChangeArrowheads="1"/>
          </p:cNvPicPr>
          <p:nvPr/>
        </p:nvPicPr>
        <p:blipFill>
          <a:blip r:embed="rId3"/>
          <a:srcRect/>
          <a:stretch>
            <a:fillRect/>
          </a:stretch>
        </p:blipFill>
        <p:spPr bwMode="auto">
          <a:xfrm>
            <a:off x="5724128" y="1196558"/>
            <a:ext cx="2433637" cy="150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a:extLst>
              <a:ext uri="{FF2B5EF4-FFF2-40B4-BE49-F238E27FC236}">
                <a16:creationId xmlns="" xmlns:a16="http://schemas.microsoft.com/office/drawing/2014/main" id="{275FA97D-3F4D-473C-AF05-192666CF439B}"/>
              </a:ext>
            </a:extLst>
          </p:cNvPr>
          <p:cNvPicPr>
            <a:picLocks noChangeAspect="1" noChangeArrowheads="1"/>
          </p:cNvPicPr>
          <p:nvPr/>
        </p:nvPicPr>
        <p:blipFill rotWithShape="1">
          <a:blip r:embed="rId4"/>
          <a:srcRect t="3471" b="11448"/>
          <a:stretch/>
        </p:blipFill>
        <p:spPr bwMode="auto">
          <a:xfrm>
            <a:off x="5724128" y="3242797"/>
            <a:ext cx="2433637" cy="1482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5724128" y="741536"/>
            <a:ext cx="2433637" cy="455022"/>
            <a:chOff x="5724128" y="2241723"/>
            <a:chExt cx="2433637" cy="455022"/>
          </a:xfrm>
          <a:solidFill>
            <a:srgbClr val="5026C6"/>
          </a:solidFill>
        </p:grpSpPr>
        <p:sp>
          <p:nvSpPr>
            <p:cNvPr id="10" name="矩形 9"/>
            <p:cNvSpPr/>
            <p:nvPr/>
          </p:nvSpPr>
          <p:spPr>
            <a:xfrm>
              <a:off x="5724128" y="2241723"/>
              <a:ext cx="2433637" cy="4550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3" name="文本框 1">
              <a:extLst>
                <a:ext uri="{FF2B5EF4-FFF2-40B4-BE49-F238E27FC236}">
                  <a16:creationId xmlns="" xmlns:a16="http://schemas.microsoft.com/office/drawing/2014/main" id="{597D6234-DF20-4EB9-88C1-9EA3AB02645B}"/>
                </a:ext>
              </a:extLst>
            </p:cNvPr>
            <p:cNvSpPr txBox="1">
              <a:spLocks noChangeArrowheads="1"/>
            </p:cNvSpPr>
            <p:nvPr/>
          </p:nvSpPr>
          <p:spPr bwMode="auto">
            <a:xfrm>
              <a:off x="5792476" y="2296635"/>
              <a:ext cx="2296939"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dirty="0">
                  <a:solidFill>
                    <a:schemeClr val="bg1"/>
                  </a:solidFill>
                  <a:latin typeface="Noto Sans S Chinese Regular" pitchFamily="34" charset="-122"/>
                  <a:ea typeface="Noto Sans S Chinese Regular" pitchFamily="34" charset="-122"/>
                  <a:sym typeface="宋体" panose="02010600030101010101" pitchFamily="2" charset="-122"/>
                </a:rPr>
                <a:t>人社部司长张立新参观了国泰安VR智慧课堂并表示大力赞赏</a:t>
              </a:r>
            </a:p>
          </p:txBody>
        </p:sp>
      </p:grpSp>
      <p:sp>
        <p:nvSpPr>
          <p:cNvPr id="11" name="矩形 10"/>
          <p:cNvSpPr/>
          <p:nvPr/>
        </p:nvSpPr>
        <p:spPr>
          <a:xfrm>
            <a:off x="5724128" y="2787774"/>
            <a:ext cx="2433637" cy="455022"/>
          </a:xfrm>
          <a:prstGeom prst="rect">
            <a:avLst/>
          </a:prstGeom>
          <a:solidFill>
            <a:srgbClr val="5026C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4" name="文本框 2">
            <a:extLst>
              <a:ext uri="{FF2B5EF4-FFF2-40B4-BE49-F238E27FC236}">
                <a16:creationId xmlns="" xmlns:a16="http://schemas.microsoft.com/office/drawing/2014/main" id="{9BBDCDA5-504E-4BFD-922A-6CFCCBA3E232}"/>
              </a:ext>
            </a:extLst>
          </p:cNvPr>
          <p:cNvSpPr txBox="1">
            <a:spLocks noChangeArrowheads="1"/>
          </p:cNvSpPr>
          <p:nvPr/>
        </p:nvSpPr>
        <p:spPr bwMode="auto">
          <a:xfrm>
            <a:off x="5940152" y="2889372"/>
            <a:ext cx="20052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00" dirty="0">
                <a:solidFill>
                  <a:schemeClr val="bg1"/>
                </a:solidFill>
                <a:latin typeface="微软雅黑" pitchFamily="34" charset="-122"/>
                <a:ea typeface="微软雅黑" pitchFamily="34" charset="-122"/>
              </a:rPr>
              <a:t>国泰安</a:t>
            </a:r>
            <a:r>
              <a:rPr lang="en-US" altLang="zh-CN" sz="1000" dirty="0">
                <a:solidFill>
                  <a:schemeClr val="bg1"/>
                </a:solidFill>
                <a:latin typeface="微软雅黑" pitchFamily="34" charset="-122"/>
                <a:ea typeface="微软雅黑" pitchFamily="34" charset="-122"/>
              </a:rPr>
              <a:t>VR</a:t>
            </a:r>
            <a:r>
              <a:rPr lang="zh-CN" altLang="en-US" sz="1000" dirty="0">
                <a:solidFill>
                  <a:schemeClr val="bg1"/>
                </a:solidFill>
                <a:latin typeface="微软雅黑" pitchFamily="34" charset="-122"/>
                <a:ea typeface="微软雅黑" pitchFamily="34" charset="-122"/>
              </a:rPr>
              <a:t>智慧课堂学生上课实景</a:t>
            </a:r>
          </a:p>
        </p:txBody>
      </p:sp>
    </p:spTree>
    <p:extLst>
      <p:ext uri="{BB962C8B-B14F-4D97-AF65-F5344CB8AC3E}">
        <p14:creationId xmlns:p14="http://schemas.microsoft.com/office/powerpoint/2010/main" val="2879751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298463"/>
            <a:ext cx="6568249" cy="430887"/>
          </a:xfrm>
          <a:prstGeom prst="rect">
            <a:avLst/>
          </a:prstGeom>
        </p:spPr>
        <p:txBody>
          <a:bodyPr wrap="square">
            <a:spAutoFit/>
          </a:bodyPr>
          <a:lstStyle/>
          <a:p>
            <a:r>
              <a:rPr lang="zh-CN" altLang="en-US" sz="2200" b="1" dirty="0">
                <a:solidFill>
                  <a:schemeClr val="tx1">
                    <a:lumMod val="65000"/>
                    <a:lumOff val="35000"/>
                  </a:schemeClr>
                </a:solidFill>
                <a:latin typeface="Noto Sans S Chinese Black" pitchFamily="34" charset="-122"/>
                <a:ea typeface="Noto Sans S Chinese Black" pitchFamily="34" charset="-122"/>
              </a:rPr>
              <a:t>湖北生物科技职院</a:t>
            </a:r>
            <a:endParaRPr lang="zh-CN" altLang="en-US" sz="2200" dirty="0">
              <a:solidFill>
                <a:schemeClr val="tx1">
                  <a:lumMod val="65000"/>
                  <a:lumOff val="35000"/>
                </a:schemeClr>
              </a:solidFill>
              <a:latin typeface="Noto Sans S Chinese Black" pitchFamily="34" charset="-122"/>
              <a:ea typeface="Noto Sans S Chinese Black" pitchFamily="34" charset="-122"/>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9" y="1024110"/>
            <a:ext cx="5372184" cy="338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7" y="1024110"/>
            <a:ext cx="2741743" cy="166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752301"/>
            <a:ext cx="2741743" cy="166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253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 xmlns:a16="http://schemas.microsoft.com/office/drawing/2014/main" id="{DF8FECAC-511C-46C4-937D-98F28F861F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4656" y="706533"/>
            <a:ext cx="2627784" cy="197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 xmlns:a16="http://schemas.microsoft.com/office/drawing/2014/main" id="{2867C808-4F5C-44EF-84B6-628BA7F120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048" y="710758"/>
            <a:ext cx="5376599"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extLst>
              <a:ext uri="{FF2B5EF4-FFF2-40B4-BE49-F238E27FC236}">
                <a16:creationId xmlns="" xmlns:a16="http://schemas.microsoft.com/office/drawing/2014/main" id="{A2A8EFC8-C161-4935-8DB7-527C6B0FB3C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24" r="1972"/>
          <a:stretch/>
        </p:blipFill>
        <p:spPr bwMode="auto">
          <a:xfrm>
            <a:off x="5904655" y="2787774"/>
            <a:ext cx="2627785" cy="194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5">
            <a:extLst>
              <a:ext uri="{FF2B5EF4-FFF2-40B4-BE49-F238E27FC236}">
                <a16:creationId xmlns="" xmlns:a16="http://schemas.microsoft.com/office/drawing/2014/main" id="{03BDC849-1C8C-4B05-B14B-BA599CACA5F7}"/>
              </a:ext>
            </a:extLst>
          </p:cNvPr>
          <p:cNvSpPr txBox="1"/>
          <p:nvPr/>
        </p:nvSpPr>
        <p:spPr>
          <a:xfrm>
            <a:off x="323528" y="195486"/>
            <a:ext cx="7272808" cy="430887"/>
          </a:xfrm>
          <a:prstGeom prst="rect">
            <a:avLst/>
          </a:prstGeom>
          <a:noFill/>
        </p:spPr>
        <p:txBody>
          <a:bodyPr wrap="square"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广东岭南工商技师学院师生使用国泰安</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dirty="0">
                <a:solidFill>
                  <a:schemeClr val="tx1">
                    <a:lumMod val="65000"/>
                    <a:lumOff val="35000"/>
                  </a:schemeClr>
                </a:solidFill>
                <a:latin typeface="微软雅黑" pitchFamily="34" charset="-122"/>
                <a:ea typeface="微软雅黑" pitchFamily="34" charset="-122"/>
              </a:rPr>
              <a:t>产品</a:t>
            </a:r>
          </a:p>
        </p:txBody>
      </p:sp>
    </p:spTree>
    <p:extLst>
      <p:ext uri="{BB962C8B-B14F-4D97-AF65-F5344CB8AC3E}">
        <p14:creationId xmlns:p14="http://schemas.microsoft.com/office/powerpoint/2010/main" val="2630610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267494"/>
            <a:ext cx="7793637" cy="461665"/>
          </a:xfrm>
          <a:prstGeom prst="rect">
            <a:avLst/>
          </a:prstGeom>
          <a:noFill/>
        </p:spPr>
        <p:txBody>
          <a:bodyPr wrap="square" rtlCol="0">
            <a:spAutoFit/>
          </a:bodyPr>
          <a:lstStyle>
            <a:defPPr>
              <a:defRPr lang="zh-CN"/>
            </a:defPPr>
            <a:lvl1pPr>
              <a:defRPr sz="2000" b="1">
                <a:solidFill>
                  <a:srgbClr val="00F6FF"/>
                </a:solidFill>
                <a:effectLst>
                  <a:outerShdw blurRad="38100" dist="38100" dir="2700000" algn="tl">
                    <a:srgbClr val="000000">
                      <a:alpha val="43137"/>
                    </a:srgbClr>
                  </a:outerShdw>
                </a:effectLst>
                <a:latin typeface="Noto Sans S Chinese Bold" panose="020B0800000000000000" pitchFamily="34" charset="-122"/>
                <a:ea typeface="Noto Sans S Chinese Bold" panose="020B0800000000000000" pitchFamily="34" charset="-122"/>
              </a:defRPr>
            </a:lvl1pPr>
          </a:lstStyle>
          <a:p>
            <a:pPr fontAlgn="base"/>
            <a:r>
              <a:rPr lang="zh-CN" altLang="en-US" sz="2400" dirty="0">
                <a:solidFill>
                  <a:schemeClr val="tx1">
                    <a:lumMod val="65000"/>
                    <a:lumOff val="35000"/>
                  </a:schemeClr>
                </a:solidFill>
                <a:effectLst/>
              </a:rPr>
              <a:t>目前国泰安</a:t>
            </a:r>
            <a:r>
              <a:rPr lang="en-US" altLang="zh-CN" sz="2400" dirty="0">
                <a:solidFill>
                  <a:schemeClr val="tx1">
                    <a:lumMod val="65000"/>
                    <a:lumOff val="35000"/>
                  </a:schemeClr>
                </a:solidFill>
                <a:effectLst/>
              </a:rPr>
              <a:t>VR</a:t>
            </a:r>
            <a:r>
              <a:rPr lang="zh-CN" altLang="en-US" sz="2400" dirty="0">
                <a:solidFill>
                  <a:schemeClr val="tx1">
                    <a:lumMod val="65000"/>
                    <a:lumOff val="35000"/>
                  </a:schemeClr>
                </a:solidFill>
                <a:effectLst/>
              </a:rPr>
              <a:t>产品已被</a:t>
            </a:r>
            <a:r>
              <a:rPr lang="en-US" altLang="zh-CN" sz="2400" dirty="0">
                <a:solidFill>
                  <a:schemeClr val="accent6"/>
                </a:solidFill>
                <a:effectLst/>
              </a:rPr>
              <a:t>300</a:t>
            </a:r>
            <a:r>
              <a:rPr lang="zh-CN" altLang="en-US" sz="2400" dirty="0">
                <a:solidFill>
                  <a:schemeClr val="tx1">
                    <a:lumMod val="65000"/>
                    <a:lumOff val="35000"/>
                  </a:schemeClr>
                </a:solidFill>
                <a:effectLst/>
              </a:rPr>
              <a:t>余所院校认可并广泛使用</a:t>
            </a:r>
            <a:endParaRPr lang="en-US" altLang="zh-CN" sz="2400" dirty="0">
              <a:solidFill>
                <a:schemeClr val="tx1">
                  <a:lumMod val="65000"/>
                  <a:lumOff val="35000"/>
                </a:schemeClr>
              </a:solidFill>
              <a:effectLst/>
            </a:endParaRPr>
          </a:p>
        </p:txBody>
      </p:sp>
      <p:grpSp>
        <p:nvGrpSpPr>
          <p:cNvPr id="6" name="组合 5"/>
          <p:cNvGrpSpPr/>
          <p:nvPr/>
        </p:nvGrpSpPr>
        <p:grpSpPr>
          <a:xfrm>
            <a:off x="332943" y="1054651"/>
            <a:ext cx="8739584" cy="3024336"/>
            <a:chOff x="1391" y="2705"/>
            <a:chExt cx="16708" cy="5783"/>
          </a:xfrm>
        </p:grpSpPr>
        <p:pic>
          <p:nvPicPr>
            <p:cNvPr id="7" name="Picture 5"/>
            <p:cNvPicPr>
              <a:picLocks noChangeAspect="1"/>
            </p:cNvPicPr>
            <p:nvPr/>
          </p:nvPicPr>
          <p:blipFill>
            <a:blip r:embed="rId2" cstate="print"/>
            <a:stretch>
              <a:fillRect/>
            </a:stretch>
          </p:blipFill>
          <p:spPr>
            <a:xfrm>
              <a:off x="1409" y="5418"/>
              <a:ext cx="4093" cy="3070"/>
            </a:xfrm>
            <a:prstGeom prst="rect">
              <a:avLst/>
            </a:prstGeom>
            <a:noFill/>
            <a:ln w="9525">
              <a:noFill/>
            </a:ln>
          </p:spPr>
        </p:pic>
        <p:pic>
          <p:nvPicPr>
            <p:cNvPr id="8" name="Picture 2"/>
            <p:cNvPicPr>
              <a:picLocks noChangeAspect="1"/>
            </p:cNvPicPr>
            <p:nvPr/>
          </p:nvPicPr>
          <p:blipFill>
            <a:blip r:embed="rId3" cstate="print"/>
            <a:stretch>
              <a:fillRect/>
            </a:stretch>
          </p:blipFill>
          <p:spPr>
            <a:xfrm>
              <a:off x="1391" y="2705"/>
              <a:ext cx="4093" cy="2459"/>
            </a:xfrm>
            <a:prstGeom prst="rect">
              <a:avLst/>
            </a:prstGeom>
            <a:noFill/>
            <a:ln w="38100">
              <a:noFill/>
            </a:ln>
          </p:spPr>
        </p:pic>
        <p:pic>
          <p:nvPicPr>
            <p:cNvPr id="9" name="Picture 2"/>
            <p:cNvPicPr>
              <a:picLocks noChangeAspect="1"/>
            </p:cNvPicPr>
            <p:nvPr/>
          </p:nvPicPr>
          <p:blipFill>
            <a:blip r:embed="rId4" cstate="print"/>
            <a:stretch>
              <a:fillRect/>
            </a:stretch>
          </p:blipFill>
          <p:spPr>
            <a:xfrm>
              <a:off x="5700" y="2715"/>
              <a:ext cx="3562" cy="2485"/>
            </a:xfrm>
            <a:prstGeom prst="rect">
              <a:avLst/>
            </a:prstGeom>
            <a:noFill/>
            <a:ln w="9525">
              <a:noFill/>
            </a:ln>
          </p:spPr>
        </p:pic>
        <p:pic>
          <p:nvPicPr>
            <p:cNvPr id="10" name="Picture 2"/>
            <p:cNvPicPr>
              <a:picLocks noChangeAspect="1"/>
            </p:cNvPicPr>
            <p:nvPr/>
          </p:nvPicPr>
          <p:blipFill>
            <a:blip r:embed="rId5" cstate="print"/>
            <a:srcRect r="7483"/>
            <a:stretch>
              <a:fillRect/>
            </a:stretch>
          </p:blipFill>
          <p:spPr>
            <a:xfrm>
              <a:off x="5700" y="5418"/>
              <a:ext cx="3562" cy="3013"/>
            </a:xfrm>
            <a:prstGeom prst="rect">
              <a:avLst/>
            </a:prstGeom>
            <a:noFill/>
            <a:ln w="9525">
              <a:noFill/>
            </a:ln>
          </p:spPr>
        </p:pic>
        <p:pic>
          <p:nvPicPr>
            <p:cNvPr id="11" name="Picture 3" descr="E:\ZYZ\XR线\01推广类\17. 案例集\1124国泰安VR百校行武汉站之洪山小学\学生正在认真听如何用红外笔进行安全的实验操作.jpg"/>
            <p:cNvPicPr>
              <a:picLocks noChangeAspect="1"/>
            </p:cNvPicPr>
            <p:nvPr/>
          </p:nvPicPr>
          <p:blipFill>
            <a:blip r:embed="rId6" cstate="print"/>
            <a:stretch>
              <a:fillRect/>
            </a:stretch>
          </p:blipFill>
          <p:spPr>
            <a:xfrm>
              <a:off x="9477" y="5418"/>
              <a:ext cx="4041" cy="3029"/>
            </a:xfrm>
            <a:prstGeom prst="rect">
              <a:avLst/>
            </a:prstGeom>
            <a:noFill/>
            <a:ln w="9525">
              <a:noFill/>
            </a:ln>
          </p:spPr>
        </p:pic>
        <p:pic>
          <p:nvPicPr>
            <p:cNvPr id="12" name="Picture 2"/>
            <p:cNvPicPr>
              <a:picLocks noChangeAspect="1"/>
            </p:cNvPicPr>
            <p:nvPr/>
          </p:nvPicPr>
          <p:blipFill>
            <a:blip r:embed="rId7" cstate="print"/>
            <a:stretch>
              <a:fillRect/>
            </a:stretch>
          </p:blipFill>
          <p:spPr>
            <a:xfrm>
              <a:off x="13829" y="2767"/>
              <a:ext cx="4270" cy="2398"/>
            </a:xfrm>
            <a:prstGeom prst="rect">
              <a:avLst/>
            </a:prstGeom>
            <a:noFill/>
            <a:ln w="9525">
              <a:noFill/>
            </a:ln>
          </p:spPr>
        </p:pic>
        <p:pic>
          <p:nvPicPr>
            <p:cNvPr id="13" name="Picture 2"/>
            <p:cNvPicPr>
              <a:picLocks noChangeAspect="1"/>
            </p:cNvPicPr>
            <p:nvPr/>
          </p:nvPicPr>
          <p:blipFill>
            <a:blip r:embed="rId8" cstate="print"/>
            <a:stretch>
              <a:fillRect/>
            </a:stretch>
          </p:blipFill>
          <p:spPr>
            <a:xfrm>
              <a:off x="13774" y="5523"/>
              <a:ext cx="4325" cy="2908"/>
            </a:xfrm>
            <a:prstGeom prst="rect">
              <a:avLst/>
            </a:prstGeom>
            <a:noFill/>
            <a:ln w="9525">
              <a:noFill/>
            </a:ln>
          </p:spPr>
        </p:pic>
        <p:pic>
          <p:nvPicPr>
            <p:cNvPr id="14" name="Picture 4"/>
            <p:cNvPicPr>
              <a:picLocks noChangeAspect="1"/>
            </p:cNvPicPr>
            <p:nvPr/>
          </p:nvPicPr>
          <p:blipFill>
            <a:blip r:embed="rId9" cstate="print"/>
            <a:stretch>
              <a:fillRect/>
            </a:stretch>
          </p:blipFill>
          <p:spPr>
            <a:xfrm>
              <a:off x="9477" y="2705"/>
              <a:ext cx="4056" cy="2487"/>
            </a:xfrm>
            <a:prstGeom prst="rect">
              <a:avLst/>
            </a:prstGeom>
            <a:noFill/>
            <a:ln w="34925">
              <a:noFill/>
            </a:ln>
          </p:spPr>
        </p:pic>
      </p:grpSp>
      <p:sp>
        <p:nvSpPr>
          <p:cNvPr id="15" name="TextBox 14"/>
          <p:cNvSpPr txBox="1"/>
          <p:nvPr/>
        </p:nvSpPr>
        <p:spPr>
          <a:xfrm>
            <a:off x="539552" y="4285133"/>
            <a:ext cx="7793637" cy="461665"/>
          </a:xfrm>
          <a:prstGeom prst="rect">
            <a:avLst/>
          </a:prstGeom>
          <a:noFill/>
        </p:spPr>
        <p:txBody>
          <a:bodyPr wrap="square" rtlCol="0">
            <a:spAutoFit/>
          </a:bodyPr>
          <a:lstStyle>
            <a:defPPr>
              <a:defRPr lang="zh-CN"/>
            </a:defPPr>
            <a:lvl1pPr>
              <a:defRPr sz="2000" b="1">
                <a:solidFill>
                  <a:srgbClr val="00F6FF"/>
                </a:solidFill>
                <a:effectLst>
                  <a:outerShdw blurRad="38100" dist="38100" dir="2700000" algn="tl">
                    <a:srgbClr val="000000">
                      <a:alpha val="43137"/>
                    </a:srgbClr>
                  </a:outerShdw>
                </a:effectLst>
                <a:latin typeface="Noto Sans S Chinese Bold" panose="020B0800000000000000" pitchFamily="34" charset="-122"/>
                <a:ea typeface="Noto Sans S Chinese Bold" panose="020B0800000000000000" pitchFamily="34" charset="-122"/>
              </a:defRPr>
            </a:lvl1pPr>
          </a:lstStyle>
          <a:p>
            <a:pPr algn="ctr" fontAlgn="base"/>
            <a:r>
              <a:rPr lang="en-US" altLang="zh-CN" sz="2400" dirty="0">
                <a:solidFill>
                  <a:schemeClr val="tx1">
                    <a:lumMod val="65000"/>
                    <a:lumOff val="35000"/>
                  </a:schemeClr>
                </a:solidFill>
                <a:effectLst/>
              </a:rPr>
              <a:t>… …</a:t>
            </a:r>
          </a:p>
        </p:txBody>
      </p:sp>
    </p:spTree>
    <p:extLst>
      <p:ext uri="{BB962C8B-B14F-4D97-AF65-F5344CB8AC3E}">
        <p14:creationId xmlns:p14="http://schemas.microsoft.com/office/powerpoint/2010/main" val="4059526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3" y="325278"/>
            <a:ext cx="6840759" cy="415494"/>
          </a:xfrm>
          <a:prstGeom prst="rect">
            <a:avLst/>
          </a:prstGeom>
          <a:noFill/>
        </p:spPr>
        <p:txBody>
          <a:bodyPr wrap="square" lIns="76197" tIns="38098" rIns="76197" bIns="38098" rtlCol="0">
            <a:spAutoFit/>
          </a:bodyPr>
          <a:lstStyle/>
          <a:p>
            <a:r>
              <a:rPr lang="zh-CN" altLang="en-US" sz="2200" b="1" dirty="0" smtClean="0">
                <a:solidFill>
                  <a:schemeClr val="tx1">
                    <a:lumMod val="65000"/>
                    <a:lumOff val="35000"/>
                  </a:schemeClr>
                </a:solidFill>
                <a:latin typeface="微软雅黑" pitchFamily="34" charset="-122"/>
                <a:ea typeface="微软雅黑" pitchFamily="34" charset="-122"/>
              </a:rPr>
              <a:t>河南交通职业技术学院汽车专业</a:t>
            </a:r>
            <a:r>
              <a:rPr lang="en-US" altLang="zh-CN" sz="2200" b="1" dirty="0" smtClean="0">
                <a:solidFill>
                  <a:schemeClr val="tx1">
                    <a:lumMod val="65000"/>
                    <a:lumOff val="35000"/>
                  </a:schemeClr>
                </a:solidFill>
                <a:latin typeface="微软雅黑" pitchFamily="34" charset="-122"/>
                <a:ea typeface="微软雅黑" pitchFamily="34" charset="-122"/>
              </a:rPr>
              <a:t>VR</a:t>
            </a:r>
            <a:r>
              <a:rPr lang="zh-CN" altLang="en-US" sz="2200" b="1" dirty="0" smtClean="0">
                <a:solidFill>
                  <a:schemeClr val="tx1">
                    <a:lumMod val="65000"/>
                    <a:lumOff val="35000"/>
                  </a:schemeClr>
                </a:solidFill>
                <a:latin typeface="微软雅黑" pitchFamily="34" charset="-122"/>
                <a:ea typeface="微软雅黑" pitchFamily="34" charset="-122"/>
              </a:rPr>
              <a:t>产品应用课堂实录</a:t>
            </a:r>
            <a:endParaRPr lang="zh-CN" altLang="en-US" sz="2200" b="1" dirty="0">
              <a:solidFill>
                <a:schemeClr val="tx1">
                  <a:lumMod val="65000"/>
                  <a:lumOff val="35000"/>
                </a:schemeClr>
              </a:solidFill>
              <a:latin typeface="微软雅黑" pitchFamily="34" charset="-122"/>
              <a:ea typeface="微软雅黑" pitchFamily="34" charset="-122"/>
            </a:endParaRPr>
          </a:p>
        </p:txBody>
      </p:sp>
      <p:pic>
        <p:nvPicPr>
          <p:cNvPr id="1026"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832975"/>
            <a:ext cx="6192688" cy="347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385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huan.li1\Downloads\abb27560068ccaf83938f5d7d5a52aa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510" y="771550"/>
            <a:ext cx="5059363"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1482" r="1079"/>
          <a:stretch/>
        </p:blipFill>
        <p:spPr>
          <a:xfrm>
            <a:off x="0" y="-1"/>
            <a:ext cx="3347864" cy="5160213"/>
          </a:xfrm>
          <a:prstGeom prst="rect">
            <a:avLst/>
          </a:prstGeom>
        </p:spPr>
      </p:pic>
      <p:sp>
        <p:nvSpPr>
          <p:cNvPr id="5" name="矩形 4"/>
          <p:cNvSpPr/>
          <p:nvPr/>
        </p:nvSpPr>
        <p:spPr>
          <a:xfrm>
            <a:off x="3347864" y="1"/>
            <a:ext cx="5796136" cy="5160211"/>
          </a:xfrm>
          <a:prstGeom prst="rect">
            <a:avLst/>
          </a:prstGeom>
          <a:solidFill>
            <a:srgbClr val="5026C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 name="矩形 3"/>
          <p:cNvSpPr/>
          <p:nvPr/>
        </p:nvSpPr>
        <p:spPr>
          <a:xfrm>
            <a:off x="3940862" y="703142"/>
            <a:ext cx="4536504" cy="572464"/>
          </a:xfrm>
          <a:prstGeom prst="rect">
            <a:avLst/>
          </a:prstGeom>
        </p:spPr>
        <p:txBody>
          <a:bodyPr wrap="square">
            <a:spAutoFit/>
          </a:bodyPr>
          <a:lstStyle/>
          <a:p>
            <a:pPr algn="dist">
              <a:lnSpc>
                <a:spcPct val="120000"/>
              </a:lnSpc>
            </a:pPr>
            <a:r>
              <a:rPr lang="zh-CN" altLang="en-US" sz="2600" b="1" dirty="0">
                <a:solidFill>
                  <a:schemeClr val="bg2"/>
                </a:solidFill>
                <a:latin typeface="微软雅黑" pitchFamily="34" charset="-122"/>
                <a:ea typeface="微软雅黑" pitchFamily="34" charset="-122"/>
              </a:rPr>
              <a:t>政策支持汽车人才培养</a:t>
            </a:r>
            <a:endParaRPr lang="zh-CN" altLang="zh-CN" sz="2600" b="1" dirty="0">
              <a:solidFill>
                <a:schemeClr val="bg2"/>
              </a:solidFill>
              <a:latin typeface="微软雅黑" pitchFamily="34" charset="-122"/>
              <a:ea typeface="微软雅黑" pitchFamily="34" charset="-122"/>
              <a:sym typeface="宋体" charset="-122"/>
            </a:endParaRPr>
          </a:p>
        </p:txBody>
      </p:sp>
      <p:sp>
        <p:nvSpPr>
          <p:cNvPr id="7" name="文本框 3"/>
          <p:cNvSpPr txBox="1"/>
          <p:nvPr/>
        </p:nvSpPr>
        <p:spPr>
          <a:xfrm>
            <a:off x="3995936" y="2907004"/>
            <a:ext cx="4608512" cy="918251"/>
          </a:xfrm>
          <a:prstGeom prst="rect">
            <a:avLst/>
          </a:prstGeom>
          <a:noFill/>
        </p:spPr>
        <p:txBody>
          <a:bodyPr wrap="square" lIns="86411" tIns="43205" rIns="86411" bIns="43205" rtlCol="0">
            <a:spAutoFit/>
          </a:bodyPr>
          <a:lstStyle/>
          <a:p>
            <a:pPr algn="ctr">
              <a:lnSpc>
                <a:spcPct val="150000"/>
              </a:lnSpc>
            </a:pPr>
            <a:r>
              <a:rPr lang="zh-CN" altLang="zh-CN" sz="1400" b="1" dirty="0">
                <a:solidFill>
                  <a:schemeClr val="accent6">
                    <a:lumMod val="75000"/>
                  </a:schemeClr>
                </a:solidFill>
                <a:latin typeface="Noto Sans S Chinese Bold" pitchFamily="34" charset="-122"/>
                <a:ea typeface="Noto Sans S Chinese Bold" pitchFamily="34" charset="-122"/>
              </a:rPr>
              <a:t>产教融合、校企合作培养</a:t>
            </a:r>
            <a:endParaRPr lang="en-US" altLang="zh-CN" sz="1400" b="1" dirty="0">
              <a:solidFill>
                <a:schemeClr val="accent6">
                  <a:lumMod val="75000"/>
                </a:schemeClr>
              </a:solidFill>
              <a:latin typeface="Noto Sans S Chinese Bold" pitchFamily="34" charset="-122"/>
              <a:ea typeface="Noto Sans S Chinese Bold" pitchFamily="34" charset="-122"/>
            </a:endParaRPr>
          </a:p>
          <a:p>
            <a:pPr algn="just">
              <a:lnSpc>
                <a:spcPct val="150000"/>
              </a:lnSpc>
            </a:pPr>
            <a:r>
              <a:rPr lang="zh-CN" altLang="zh-CN" sz="1100" dirty="0">
                <a:solidFill>
                  <a:schemeClr val="bg1"/>
                </a:solidFill>
                <a:latin typeface="Noto Sans S Chinese Bold" pitchFamily="34" charset="-122"/>
                <a:ea typeface="Noto Sans S Chinese Bold" pitchFamily="34" charset="-122"/>
              </a:rPr>
              <a:t>创新汽车行业企业人才培养新模式，是对产教融合、校企合作人才培养模式的有益探索。</a:t>
            </a:r>
            <a:endParaRPr lang="zh-CN" altLang="en-US" sz="1100" dirty="0">
              <a:solidFill>
                <a:schemeClr val="bg1"/>
              </a:solidFill>
              <a:latin typeface="Noto Sans S Chinese Bold" pitchFamily="34" charset="-122"/>
              <a:ea typeface="Noto Sans S Chinese Bold" pitchFamily="34" charset="-122"/>
            </a:endParaRPr>
          </a:p>
        </p:txBody>
      </p:sp>
      <p:sp>
        <p:nvSpPr>
          <p:cNvPr id="9" name="五角星 8"/>
          <p:cNvSpPr/>
          <p:nvPr/>
        </p:nvSpPr>
        <p:spPr>
          <a:xfrm>
            <a:off x="6144119" y="1373500"/>
            <a:ext cx="131618" cy="131618"/>
          </a:xfrm>
          <a:prstGeom prst="star5">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408204" y="1439309"/>
            <a:ext cx="216024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031940" y="1439309"/>
            <a:ext cx="201622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995936" y="1851670"/>
            <a:ext cx="4608512" cy="1200572"/>
            <a:chOff x="3995936" y="1847895"/>
            <a:chExt cx="4608512" cy="1200572"/>
          </a:xfrm>
        </p:grpSpPr>
        <p:sp>
          <p:nvSpPr>
            <p:cNvPr id="6" name="文本框 3"/>
            <p:cNvSpPr txBox="1"/>
            <p:nvPr/>
          </p:nvSpPr>
          <p:spPr>
            <a:xfrm>
              <a:off x="3995936" y="2229346"/>
              <a:ext cx="4608512" cy="819121"/>
            </a:xfrm>
            <a:prstGeom prst="rect">
              <a:avLst/>
            </a:prstGeom>
            <a:noFill/>
          </p:spPr>
          <p:txBody>
            <a:bodyPr wrap="square" lIns="86411" tIns="43205" rIns="86411" bIns="43205" rtlCol="0">
              <a:spAutoFit/>
            </a:bodyPr>
            <a:lstStyle/>
            <a:p>
              <a:pPr algn="just">
                <a:lnSpc>
                  <a:spcPct val="150000"/>
                </a:lnSpc>
              </a:pPr>
              <a:r>
                <a:rPr lang="zh-CN" altLang="zh-CN" sz="1100" dirty="0">
                  <a:solidFill>
                    <a:schemeClr val="bg1"/>
                  </a:solidFill>
                  <a:latin typeface="Noto Sans S Chinese Bold" pitchFamily="34" charset="-122"/>
                  <a:ea typeface="Noto Sans S Chinese Bold" pitchFamily="34" charset="-122"/>
                </a:rPr>
                <a:t>新一代信息技术（</a:t>
              </a:r>
              <a:r>
                <a:rPr lang="en-US" altLang="zh-CN" sz="1100" dirty="0">
                  <a:solidFill>
                    <a:schemeClr val="bg1"/>
                  </a:solidFill>
                  <a:latin typeface="Noto Sans S Chinese Bold" pitchFamily="34" charset="-122"/>
                  <a:ea typeface="Noto Sans S Chinese Bold" pitchFamily="34" charset="-122"/>
                </a:rPr>
                <a:t>VR/AR</a:t>
              </a:r>
              <a:r>
                <a:rPr lang="zh-CN" altLang="zh-CN" sz="1100" dirty="0">
                  <a:solidFill>
                    <a:schemeClr val="bg1"/>
                  </a:solidFill>
                  <a:latin typeface="Noto Sans S Chinese Bold" pitchFamily="34" charset="-122"/>
                  <a:ea typeface="Noto Sans S Chinese Bold" pitchFamily="34" charset="-122"/>
                </a:rPr>
                <a:t>、人工智能、人脸识别技术、录播直播技术等）正以前所未有的规模和速度影响传统职业的生存和发展，职业教育也发生了深刻变革。</a:t>
              </a:r>
              <a:endParaRPr lang="zh-CN" altLang="en-US" sz="1100" dirty="0">
                <a:solidFill>
                  <a:schemeClr val="bg1"/>
                </a:solidFill>
                <a:latin typeface="Noto Sans S Chinese Bold" pitchFamily="34" charset="-122"/>
                <a:ea typeface="Noto Sans S Chinese Bold" pitchFamily="34" charset="-122"/>
              </a:endParaRPr>
            </a:p>
          </p:txBody>
        </p:sp>
        <p:sp>
          <p:nvSpPr>
            <p:cNvPr id="14" name="矩形 13"/>
            <p:cNvSpPr/>
            <p:nvPr/>
          </p:nvSpPr>
          <p:spPr>
            <a:xfrm>
              <a:off x="5435453" y="1847895"/>
              <a:ext cx="1620957" cy="377411"/>
            </a:xfrm>
            <a:prstGeom prst="rect">
              <a:avLst/>
            </a:prstGeom>
          </p:spPr>
          <p:txBody>
            <a:bodyPr wrap="none">
              <a:spAutoFit/>
            </a:bodyPr>
            <a:lstStyle/>
            <a:p>
              <a:pPr algn="ctr">
                <a:lnSpc>
                  <a:spcPct val="150000"/>
                </a:lnSpc>
              </a:pPr>
              <a:r>
                <a:rPr lang="zh-CN" altLang="zh-CN" sz="1400" b="1" dirty="0">
                  <a:solidFill>
                    <a:schemeClr val="accent6">
                      <a:lumMod val="75000"/>
                    </a:schemeClr>
                  </a:solidFill>
                  <a:latin typeface="Noto Sans S Chinese Bold" pitchFamily="34" charset="-122"/>
                  <a:ea typeface="Noto Sans S Chinese Bold" pitchFamily="34" charset="-122"/>
                </a:rPr>
                <a:t>职业教育</a:t>
              </a:r>
              <a:r>
                <a:rPr lang="zh-CN" altLang="en-US" sz="1400" b="1" dirty="0">
                  <a:solidFill>
                    <a:schemeClr val="accent6">
                      <a:lumMod val="75000"/>
                    </a:schemeClr>
                  </a:solidFill>
                  <a:latin typeface="Noto Sans S Chinese Bold" pitchFamily="34" charset="-122"/>
                  <a:ea typeface="Noto Sans S Chinese Bold" pitchFamily="34" charset="-122"/>
                </a:rPr>
                <a:t>技术变革</a:t>
              </a:r>
              <a:endParaRPr lang="en-US" altLang="zh-CN" sz="1400" b="1" dirty="0">
                <a:solidFill>
                  <a:schemeClr val="accent6">
                    <a:lumMod val="75000"/>
                  </a:schemeClr>
                </a:solidFill>
                <a:latin typeface="Noto Sans S Chinese Bold" pitchFamily="34" charset="-122"/>
                <a:ea typeface="Noto Sans S Chinese Bold" pitchFamily="34" charset="-122"/>
              </a:endParaRPr>
            </a:p>
          </p:txBody>
        </p:sp>
      </p:grpSp>
      <p:sp>
        <p:nvSpPr>
          <p:cNvPr id="21" name="文本框 3"/>
          <p:cNvSpPr txBox="1"/>
          <p:nvPr/>
        </p:nvSpPr>
        <p:spPr>
          <a:xfrm>
            <a:off x="3995936" y="3699092"/>
            <a:ext cx="4608512" cy="918251"/>
          </a:xfrm>
          <a:prstGeom prst="rect">
            <a:avLst/>
          </a:prstGeom>
          <a:noFill/>
        </p:spPr>
        <p:txBody>
          <a:bodyPr wrap="square" lIns="86411" tIns="43205" rIns="86411" bIns="43205" rtlCol="0">
            <a:spAutoFit/>
          </a:bodyPr>
          <a:lstStyle/>
          <a:p>
            <a:pPr algn="ctr">
              <a:lnSpc>
                <a:spcPct val="150000"/>
              </a:lnSpc>
            </a:pPr>
            <a:r>
              <a:rPr lang="zh-CN" altLang="en-US" sz="1400" b="1" dirty="0">
                <a:solidFill>
                  <a:schemeClr val="accent6">
                    <a:lumMod val="75000"/>
                  </a:schemeClr>
                </a:solidFill>
                <a:latin typeface="Noto Sans S Chinese Bold" pitchFamily="34" charset="-122"/>
                <a:ea typeface="Noto Sans S Chinese Bold" pitchFamily="34" charset="-122"/>
              </a:rPr>
              <a:t>推进虚拟工厂建设</a:t>
            </a:r>
            <a:endParaRPr lang="en-US" altLang="zh-CN" sz="1400" b="1" dirty="0">
              <a:solidFill>
                <a:schemeClr val="accent6">
                  <a:lumMod val="75000"/>
                </a:schemeClr>
              </a:solidFill>
              <a:latin typeface="Noto Sans S Chinese Bold" pitchFamily="34" charset="-122"/>
              <a:ea typeface="Noto Sans S Chinese Bold" pitchFamily="34" charset="-122"/>
            </a:endParaRPr>
          </a:p>
          <a:p>
            <a:pPr>
              <a:lnSpc>
                <a:spcPct val="150000"/>
              </a:lnSpc>
            </a:pPr>
            <a:r>
              <a:rPr lang="zh-CN" altLang="zh-CN" sz="1100" dirty="0">
                <a:solidFill>
                  <a:schemeClr val="bg1"/>
                </a:solidFill>
                <a:latin typeface="Noto Sans S Chinese Bold" pitchFamily="34" charset="-122"/>
                <a:ea typeface="Noto Sans S Chinese Bold" pitchFamily="34" charset="-122"/>
              </a:rPr>
              <a:t>适应“互联网＋职业教育”发展需求</a:t>
            </a:r>
            <a:r>
              <a:rPr lang="zh-CN" altLang="en-US" sz="1100" dirty="0">
                <a:solidFill>
                  <a:schemeClr val="bg1"/>
                </a:solidFill>
                <a:latin typeface="Noto Sans S Chinese Bold" pitchFamily="34" charset="-122"/>
                <a:ea typeface="Noto Sans S Chinese Bold" pitchFamily="34" charset="-122"/>
              </a:rPr>
              <a:t>，</a:t>
            </a:r>
            <a:r>
              <a:rPr lang="zh-CN" altLang="zh-CN" sz="1100" dirty="0">
                <a:solidFill>
                  <a:schemeClr val="bg1"/>
                </a:solidFill>
                <a:latin typeface="Noto Sans S Chinese Bold" pitchFamily="34" charset="-122"/>
                <a:ea typeface="Noto Sans S Chinese Bold" pitchFamily="34" charset="-122"/>
              </a:rPr>
              <a:t>运用现代信息技术改进教学方式方法，推进虚拟工厂等网络学习空间建设和普遍应用</a:t>
            </a:r>
            <a:r>
              <a:rPr lang="zh-CN" altLang="en-US" sz="1100" dirty="0">
                <a:solidFill>
                  <a:schemeClr val="bg1"/>
                </a:solidFill>
                <a:latin typeface="Noto Sans S Chinese Bold" pitchFamily="34" charset="-122"/>
                <a:ea typeface="Noto Sans S Chinese Bold" pitchFamily="34" charset="-122"/>
              </a:rPr>
              <a:t>。</a:t>
            </a:r>
            <a:endParaRPr lang="zh-CN" altLang="zh-CN" sz="1100"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1109793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33"/>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499991" y="1347614"/>
            <a:ext cx="4657865" cy="2592287"/>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190"/>
          <a:stretch/>
        </p:blipFill>
        <p:spPr bwMode="auto">
          <a:xfrm>
            <a:off x="539552" y="411510"/>
            <a:ext cx="1074400" cy="4807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825409" y="3410984"/>
            <a:ext cx="4362092" cy="247888"/>
          </a:xfrm>
          <a:prstGeom prst="rect">
            <a:avLst/>
          </a:prstGeom>
        </p:spPr>
        <p:txBody>
          <a:bodyPr wrap="none">
            <a:spAutoFit/>
          </a:bodyPr>
          <a:lstStyle/>
          <a:p>
            <a:pPr defTabSz="913765">
              <a:lnSpc>
                <a:spcPts val="1300"/>
              </a:lnSpc>
            </a:pPr>
            <a:r>
              <a:rPr lang="zh-CN" altLang="en-US" sz="1000" b="1" dirty="0">
                <a:solidFill>
                  <a:schemeClr val="bg1">
                    <a:lumMod val="95000"/>
                  </a:schemeClr>
                </a:solidFill>
                <a:latin typeface="Noto Sans S Chinese Medium" pitchFamily="34" charset="-122"/>
                <a:ea typeface="Noto Sans S Chinese Medium" pitchFamily="34" charset="-122"/>
              </a:rPr>
              <a:t>欲了解更多产品信息，请登陆我们的平台网站：</a:t>
            </a:r>
            <a:r>
              <a:rPr lang="en-US" altLang="zh-CN" sz="1000" b="1" dirty="0">
                <a:solidFill>
                  <a:schemeClr val="accent6">
                    <a:lumMod val="75000"/>
                  </a:schemeClr>
                </a:solidFill>
                <a:latin typeface="Noto Sans S Chinese Medium" pitchFamily="34" charset="-122"/>
                <a:ea typeface="Noto Sans S Chinese Medium" pitchFamily="34" charset="-122"/>
              </a:rPr>
              <a:t>http://gzqc.gtafe.com/</a:t>
            </a:r>
            <a:endParaRPr lang="zh-CN" altLang="en-US" sz="1000" b="1" dirty="0">
              <a:solidFill>
                <a:schemeClr val="accent6">
                  <a:lumMod val="75000"/>
                </a:schemeClr>
              </a:solidFill>
              <a:latin typeface="Noto Sans S Chinese Medium" pitchFamily="34" charset="-122"/>
              <a:ea typeface="Noto Sans S Chinese Medium" pitchFamily="34" charset="-122"/>
            </a:endParaRPr>
          </a:p>
        </p:txBody>
      </p:sp>
      <p:grpSp>
        <p:nvGrpSpPr>
          <p:cNvPr id="4" name="组合 3"/>
          <p:cNvGrpSpPr/>
          <p:nvPr/>
        </p:nvGrpSpPr>
        <p:grpSpPr>
          <a:xfrm>
            <a:off x="4825409" y="1491630"/>
            <a:ext cx="4643135" cy="1849174"/>
            <a:chOff x="-101045" y="1600892"/>
            <a:chExt cx="4643135" cy="1849174"/>
          </a:xfrm>
        </p:grpSpPr>
        <p:sp>
          <p:nvSpPr>
            <p:cNvPr id="15" name="文本框 21"/>
            <p:cNvSpPr txBox="1"/>
            <p:nvPr/>
          </p:nvSpPr>
          <p:spPr>
            <a:xfrm>
              <a:off x="-101045" y="1600892"/>
              <a:ext cx="4643135" cy="738664"/>
            </a:xfrm>
            <a:prstGeom prst="rect">
              <a:avLst/>
            </a:prstGeom>
            <a:noFill/>
          </p:spPr>
          <p:txBody>
            <a:bodyPr wrap="square" rtlCol="0">
              <a:spAutoFit/>
            </a:bodyPr>
            <a:lstStyle/>
            <a:p>
              <a:r>
                <a:rPr lang="en-US" altLang="zh-CN" sz="4200" b="1" dirty="0">
                  <a:solidFill>
                    <a:schemeClr val="bg1"/>
                  </a:solidFill>
                  <a:latin typeface="Arial Black" panose="020B0A04020102020204" pitchFamily="34" charset="0"/>
                  <a:ea typeface="微软雅黑" panose="020B0503020204020204" pitchFamily="34" charset="-122"/>
                </a:rPr>
                <a:t>Thank </a:t>
              </a:r>
              <a:r>
                <a:rPr lang="en-US" altLang="zh-CN" sz="4200" b="1" dirty="0">
                  <a:solidFill>
                    <a:srgbClr val="9999FF"/>
                  </a:solidFill>
                  <a:latin typeface="Arial Black" panose="020B0A04020102020204" pitchFamily="34" charset="0"/>
                  <a:ea typeface="微软雅黑" panose="020B0503020204020204" pitchFamily="34" charset="-122"/>
                </a:rPr>
                <a:t>You</a:t>
              </a:r>
              <a:endParaRPr lang="zh-CN" altLang="en-US" sz="4200" b="1" dirty="0">
                <a:solidFill>
                  <a:srgbClr val="9999FF"/>
                </a:solidFill>
                <a:latin typeface="Arial Black" panose="020B0A04020102020204" pitchFamily="34" charset="0"/>
                <a:ea typeface="微软雅黑" panose="020B0503020204020204" pitchFamily="34" charset="-122"/>
              </a:endParaRP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0" y="2405769"/>
              <a:ext cx="956191" cy="94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3"/>
            <p:cNvSpPr txBox="1">
              <a:spLocks/>
            </p:cNvSpPr>
            <p:nvPr/>
          </p:nvSpPr>
          <p:spPr>
            <a:xfrm>
              <a:off x="1013698" y="2339556"/>
              <a:ext cx="25220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200" dirty="0">
                  <a:solidFill>
                    <a:schemeClr val="bg1"/>
                  </a:solidFill>
                  <a:latin typeface="Candara" pitchFamily="34" charset="0"/>
                  <a:cs typeface="Lato Light"/>
                </a:rPr>
                <a:t>深圳国泰安教育技术有限公司</a:t>
              </a:r>
            </a:p>
          </p:txBody>
        </p:sp>
        <p:sp>
          <p:nvSpPr>
            <p:cNvPr id="18" name="标题 3"/>
            <p:cNvSpPr txBox="1">
              <a:spLocks/>
            </p:cNvSpPr>
            <p:nvPr/>
          </p:nvSpPr>
          <p:spPr>
            <a:xfrm>
              <a:off x="1229722" y="2536996"/>
              <a:ext cx="3079258"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600"/>
                </a:lnSpc>
              </a:pPr>
              <a:r>
                <a:rPr lang="en-US" altLang="zh-CN" sz="1000" b="0" dirty="0">
                  <a:solidFill>
                    <a:schemeClr val="bg1"/>
                  </a:solidFill>
                  <a:latin typeface="Noto Sans S Chinese Light" pitchFamily="34" charset="-122"/>
                  <a:ea typeface="Noto Sans S Chinese Light" pitchFamily="34" charset="-122"/>
                  <a:cs typeface="+mn-cs"/>
                </a:rPr>
                <a:t>400-609-6665  </a:t>
              </a:r>
            </a:p>
            <a:p>
              <a:pPr defTabSz="913765">
                <a:lnSpc>
                  <a:spcPts val="1600"/>
                </a:lnSpc>
              </a:pPr>
              <a:r>
                <a:rPr lang="en-US" altLang="zh-CN" sz="1000" b="0" dirty="0">
                  <a:solidFill>
                    <a:schemeClr val="bg1"/>
                  </a:solidFill>
                  <a:latin typeface="微软雅黑" pitchFamily="34" charset="-122"/>
                </a:rPr>
                <a:t>VR-center@gtafe.com</a:t>
              </a:r>
              <a:endParaRPr lang="en-US" altLang="zh-CN" sz="1000" b="0" dirty="0">
                <a:solidFill>
                  <a:schemeClr val="bg1"/>
                </a:solidFill>
                <a:latin typeface="微软雅黑" pitchFamily="34" charset="-122"/>
                <a:cs typeface="+mn-cs"/>
              </a:endParaRPr>
            </a:p>
            <a:p>
              <a:pPr defTabSz="913765">
                <a:lnSpc>
                  <a:spcPts val="1600"/>
                </a:lnSpc>
              </a:pPr>
              <a:r>
                <a:rPr lang="en-US" altLang="zh-CN" sz="1000" b="0" dirty="0">
                  <a:solidFill>
                    <a:schemeClr val="bg1"/>
                  </a:solidFill>
                  <a:latin typeface="Noto Sans S Chinese Light" pitchFamily="34" charset="-122"/>
                  <a:ea typeface="Noto Sans S Chinese Light" pitchFamily="34" charset="-122"/>
                  <a:cs typeface="+mn-cs"/>
                </a:rPr>
                <a:t>http://www.gtafe.com</a:t>
              </a:r>
              <a:endParaRPr lang="en-US" altLang="zh-CN" sz="200" b="0" dirty="0">
                <a:solidFill>
                  <a:schemeClr val="bg1"/>
                </a:solidFill>
                <a:latin typeface="Noto Sans S Chinese Light" pitchFamily="34" charset="-122"/>
                <a:ea typeface="Noto Sans S Chinese Light" pitchFamily="34" charset="-122"/>
                <a:cs typeface="+mn-cs"/>
              </a:endParaRPr>
            </a:p>
            <a:p>
              <a:pPr defTabSz="913765">
                <a:lnSpc>
                  <a:spcPts val="1600"/>
                </a:lnSpc>
              </a:pPr>
              <a:r>
                <a:rPr lang="zh-CN" altLang="en-US" sz="1000" b="0" dirty="0">
                  <a:solidFill>
                    <a:schemeClr val="bg1"/>
                  </a:solidFill>
                  <a:latin typeface="Noto Sans S Chinese Light" pitchFamily="34" charset="-122"/>
                  <a:ea typeface="Noto Sans S Chinese Light" pitchFamily="34" charset="-122"/>
                  <a:cs typeface="+mn-cs"/>
                </a:rPr>
                <a:t>深圳市南山区学苑大道</a:t>
              </a:r>
              <a:r>
                <a:rPr lang="en-US" altLang="zh-CN" sz="1000" b="0" dirty="0">
                  <a:solidFill>
                    <a:schemeClr val="bg1"/>
                  </a:solidFill>
                  <a:latin typeface="Noto Sans S Chinese Light" pitchFamily="34" charset="-122"/>
                  <a:ea typeface="Noto Sans S Chinese Light" pitchFamily="34" charset="-122"/>
                  <a:cs typeface="+mn-cs"/>
                </a:rPr>
                <a:t>1001</a:t>
              </a:r>
              <a:r>
                <a:rPr lang="zh-CN" altLang="en-US" sz="1000" b="0" dirty="0">
                  <a:solidFill>
                    <a:schemeClr val="bg1"/>
                  </a:solidFill>
                  <a:latin typeface="Noto Sans S Chinese Light" pitchFamily="34" charset="-122"/>
                  <a:ea typeface="Noto Sans S Chinese Light" pitchFamily="34" charset="-122"/>
                  <a:cs typeface="+mn-cs"/>
                </a:rPr>
                <a:t>号南山智园</a:t>
              </a:r>
              <a:r>
                <a:rPr lang="en-US" altLang="zh-CN" sz="1000" b="0" dirty="0">
                  <a:solidFill>
                    <a:schemeClr val="bg1"/>
                  </a:solidFill>
                  <a:latin typeface="Noto Sans S Chinese Light" pitchFamily="34" charset="-122"/>
                  <a:ea typeface="Noto Sans S Chinese Light" pitchFamily="34" charset="-122"/>
                  <a:cs typeface="+mn-cs"/>
                </a:rPr>
                <a:t>A4</a:t>
              </a:r>
              <a:r>
                <a:rPr lang="zh-CN" altLang="en-US" sz="1000" b="0" dirty="0">
                  <a:solidFill>
                    <a:schemeClr val="bg1"/>
                  </a:solidFill>
                  <a:latin typeface="Noto Sans S Chinese Light" pitchFamily="34" charset="-122"/>
                  <a:ea typeface="Noto Sans S Chinese Light" pitchFamily="34" charset="-122"/>
                  <a:cs typeface="+mn-cs"/>
                </a:rPr>
                <a:t>栋</a:t>
              </a:r>
            </a:p>
          </p:txBody>
        </p:sp>
        <p:grpSp>
          <p:nvGrpSpPr>
            <p:cNvPr id="19" name="组合 18"/>
            <p:cNvGrpSpPr/>
            <p:nvPr/>
          </p:nvGrpSpPr>
          <p:grpSpPr>
            <a:xfrm>
              <a:off x="1100231" y="2609004"/>
              <a:ext cx="159914" cy="773726"/>
              <a:chOff x="3074357" y="3051039"/>
              <a:chExt cx="201620" cy="975515"/>
            </a:xfrm>
          </p:grpSpPr>
          <p:sp>
            <p:nvSpPr>
              <p:cNvPr id="20" name="Oval 47"/>
              <p:cNvSpPr>
                <a:spLocks noChangeAspect="1"/>
              </p:cNvSpPr>
              <p:nvPr/>
            </p:nvSpPr>
            <p:spPr>
              <a:xfrm>
                <a:off x="3074357" y="3051039"/>
                <a:ext cx="201620" cy="201789"/>
              </a:xfrm>
              <a:prstGeom prst="ellipse">
                <a:avLst/>
              </a:prstGeom>
              <a:gradFill flip="none" rotWithShape="1">
                <a:gsLst>
                  <a:gs pos="76000">
                    <a:srgbClr val="6986FF"/>
                  </a:gs>
                  <a:gs pos="1200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latin typeface="Candara" pitchFamily="34" charset="0"/>
                  </a:rPr>
                  <a:t>T</a:t>
                </a:r>
              </a:p>
            </p:txBody>
          </p:sp>
          <p:sp>
            <p:nvSpPr>
              <p:cNvPr id="21" name="Oval 47"/>
              <p:cNvSpPr>
                <a:spLocks noChangeAspect="1"/>
              </p:cNvSpPr>
              <p:nvPr/>
            </p:nvSpPr>
            <p:spPr>
              <a:xfrm>
                <a:off x="3074357" y="3308948"/>
                <a:ext cx="201620" cy="201789"/>
              </a:xfrm>
              <a:prstGeom prst="ellipse">
                <a:avLst/>
              </a:prstGeom>
              <a:gradFill flip="none" rotWithShape="1">
                <a:gsLst>
                  <a:gs pos="76000">
                    <a:srgbClr val="6986FF"/>
                  </a:gs>
                  <a:gs pos="1200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latin typeface="Candara" pitchFamily="34" charset="0"/>
                  </a:rPr>
                  <a:t>E</a:t>
                </a:r>
              </a:p>
            </p:txBody>
          </p:sp>
          <p:sp>
            <p:nvSpPr>
              <p:cNvPr id="22" name="Oval 47"/>
              <p:cNvSpPr>
                <a:spLocks noChangeAspect="1"/>
              </p:cNvSpPr>
              <p:nvPr/>
            </p:nvSpPr>
            <p:spPr>
              <a:xfrm>
                <a:off x="3074357" y="3566857"/>
                <a:ext cx="201620" cy="201789"/>
              </a:xfrm>
              <a:prstGeom prst="ellipse">
                <a:avLst/>
              </a:prstGeom>
              <a:gradFill flip="none" rotWithShape="1">
                <a:gsLst>
                  <a:gs pos="76000">
                    <a:srgbClr val="6986FF"/>
                  </a:gs>
                  <a:gs pos="1200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latin typeface="Candara" pitchFamily="34" charset="0"/>
                  </a:rPr>
                  <a:t>W</a:t>
                </a:r>
              </a:p>
            </p:txBody>
          </p:sp>
          <p:sp>
            <p:nvSpPr>
              <p:cNvPr id="23" name="Oval 47"/>
              <p:cNvSpPr>
                <a:spLocks noChangeAspect="1"/>
              </p:cNvSpPr>
              <p:nvPr/>
            </p:nvSpPr>
            <p:spPr>
              <a:xfrm>
                <a:off x="3074357" y="3824765"/>
                <a:ext cx="201620" cy="201789"/>
              </a:xfrm>
              <a:prstGeom prst="ellipse">
                <a:avLst/>
              </a:prstGeom>
              <a:gradFill flip="none" rotWithShape="1">
                <a:gsLst>
                  <a:gs pos="76000">
                    <a:srgbClr val="6986FF"/>
                  </a:gs>
                  <a:gs pos="1200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latin typeface="Candara" pitchFamily="34" charset="0"/>
                  </a:rPr>
                  <a:t>A</a:t>
                </a:r>
              </a:p>
            </p:txBody>
          </p:sp>
        </p:grpSp>
      </p:grpSp>
    </p:spTree>
    <p:extLst>
      <p:ext uri="{BB962C8B-B14F-4D97-AF65-F5344CB8AC3E}">
        <p14:creationId xmlns:p14="http://schemas.microsoft.com/office/powerpoint/2010/main" val="379024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9757" r="4211"/>
          <a:stretch/>
        </p:blipFill>
        <p:spPr bwMode="auto">
          <a:xfrm>
            <a:off x="6408029" y="1971943"/>
            <a:ext cx="1656146" cy="162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00"/>
          <a:stretch/>
        </p:blipFill>
        <p:spPr bwMode="auto">
          <a:xfrm>
            <a:off x="968331" y="1965616"/>
            <a:ext cx="1659416" cy="163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097" t="6134" r="5802" b="-6134"/>
          <a:stretch/>
        </p:blipFill>
        <p:spPr bwMode="auto">
          <a:xfrm>
            <a:off x="4582747" y="1965616"/>
            <a:ext cx="1669323" cy="187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6448" r="25078"/>
          <a:stretch/>
        </p:blipFill>
        <p:spPr bwMode="auto">
          <a:xfrm>
            <a:off x="2783744" y="1968254"/>
            <a:ext cx="1656183" cy="164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971601"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 name="矩形 3"/>
          <p:cNvSpPr/>
          <p:nvPr/>
        </p:nvSpPr>
        <p:spPr>
          <a:xfrm>
            <a:off x="1063677" y="3626227"/>
            <a:ext cx="1472030"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“双师型”师资</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储备不足</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48" name="矩形 47"/>
          <p:cNvSpPr/>
          <p:nvPr/>
        </p:nvSpPr>
        <p:spPr>
          <a:xfrm>
            <a:off x="2783744"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9" name="矩形 48"/>
          <p:cNvSpPr/>
          <p:nvPr/>
        </p:nvSpPr>
        <p:spPr>
          <a:xfrm>
            <a:off x="2881755" y="3626227"/>
            <a:ext cx="1460087"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现代化教学资源</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严重匮乏</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55" name="矩形 54"/>
          <p:cNvSpPr/>
          <p:nvPr/>
        </p:nvSpPr>
        <p:spPr>
          <a:xfrm>
            <a:off x="4582747" y="3598945"/>
            <a:ext cx="166932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6" name="矩形 55"/>
          <p:cNvSpPr/>
          <p:nvPr/>
        </p:nvSpPr>
        <p:spPr>
          <a:xfrm>
            <a:off x="4636024" y="3626227"/>
            <a:ext cx="1584176"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教学偏重理论</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学生动手能力不强</a:t>
            </a:r>
          </a:p>
        </p:txBody>
      </p:sp>
      <p:sp>
        <p:nvSpPr>
          <p:cNvPr id="62" name="矩形 61"/>
          <p:cNvSpPr/>
          <p:nvPr/>
        </p:nvSpPr>
        <p:spPr>
          <a:xfrm>
            <a:off x="6408029"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3" name="矩形 62"/>
          <p:cNvSpPr/>
          <p:nvPr/>
        </p:nvSpPr>
        <p:spPr>
          <a:xfrm>
            <a:off x="6448166" y="3626227"/>
            <a:ext cx="1584176"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校企合作浮于表面</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en-US" sz="1100" b="1" dirty="0">
                <a:solidFill>
                  <a:schemeClr val="tx1">
                    <a:lumMod val="65000"/>
                    <a:lumOff val="35000"/>
                  </a:schemeClr>
                </a:solidFill>
                <a:latin typeface="Noto Sans S Chinese Bold" pitchFamily="34" charset="-122"/>
                <a:ea typeface="Noto Sans S Chinese Bold" pitchFamily="34" charset="-122"/>
              </a:rPr>
              <a:t>不够深入</a:t>
            </a:r>
          </a:p>
        </p:txBody>
      </p:sp>
      <p:sp>
        <p:nvSpPr>
          <p:cNvPr id="8" name="矩形 7">
            <a:extLst>
              <a:ext uri="{FF2B5EF4-FFF2-40B4-BE49-F238E27FC236}">
                <a16:creationId xmlns="" xmlns:a16="http://schemas.microsoft.com/office/drawing/2014/main" id="{609B6C07-0CF0-4E66-8111-77F50646B72C}"/>
              </a:ext>
            </a:extLst>
          </p:cNvPr>
          <p:cNvSpPr/>
          <p:nvPr/>
        </p:nvSpPr>
        <p:spPr>
          <a:xfrm>
            <a:off x="827584" y="354467"/>
            <a:ext cx="6755944" cy="531749"/>
          </a:xfrm>
          <a:prstGeom prst="rect">
            <a:avLst/>
          </a:prstGeom>
        </p:spPr>
        <p:txBody>
          <a:bodyPr wrap="square">
            <a:spAutoFit/>
          </a:bodyPr>
          <a:lstStyle/>
          <a:p>
            <a:pPr>
              <a:lnSpc>
                <a:spcPct val="120000"/>
              </a:lnSpc>
            </a:pPr>
            <a:r>
              <a:rPr lang="zh-CN" altLang="zh-CN" sz="2600" b="1" dirty="0">
                <a:solidFill>
                  <a:schemeClr val="tx1">
                    <a:lumMod val="65000"/>
                    <a:lumOff val="35000"/>
                  </a:schemeClr>
                </a:solidFill>
                <a:latin typeface="微软雅黑" pitchFamily="34" charset="-122"/>
                <a:ea typeface="微软雅黑" pitchFamily="34" charset="-122"/>
              </a:rPr>
              <a:t>院校</a:t>
            </a:r>
            <a:r>
              <a:rPr lang="zh-CN" altLang="en-US" sz="2600" b="1" dirty="0">
                <a:solidFill>
                  <a:schemeClr val="tx1">
                    <a:lumMod val="65000"/>
                    <a:lumOff val="35000"/>
                  </a:schemeClr>
                </a:solidFill>
                <a:latin typeface="微软雅黑" pitchFamily="34" charset="-122"/>
                <a:ea typeface="微软雅黑" pitchFamily="34" charset="-122"/>
              </a:rPr>
              <a:t>汽车类</a:t>
            </a:r>
            <a:r>
              <a:rPr lang="zh-CN" altLang="zh-CN" sz="2600" b="1" dirty="0">
                <a:solidFill>
                  <a:schemeClr val="tx1">
                    <a:lumMod val="65000"/>
                    <a:lumOff val="35000"/>
                  </a:schemeClr>
                </a:solidFill>
                <a:latin typeface="微软雅黑" pitchFamily="34" charset="-122"/>
                <a:ea typeface="微软雅黑" pitchFamily="34" charset="-122"/>
              </a:rPr>
              <a:t>专业人才培养</a:t>
            </a:r>
            <a:r>
              <a:rPr lang="zh-CN" altLang="en-US" sz="2600" b="1" dirty="0">
                <a:solidFill>
                  <a:schemeClr val="tx1">
                    <a:lumMod val="65000"/>
                    <a:lumOff val="35000"/>
                  </a:schemeClr>
                </a:solidFill>
                <a:latin typeface="微软雅黑" pitchFamily="34" charset="-122"/>
                <a:ea typeface="微软雅黑" pitchFamily="34" charset="-122"/>
              </a:rPr>
              <a:t>短板</a:t>
            </a:r>
          </a:p>
        </p:txBody>
      </p:sp>
      <p:sp>
        <p:nvSpPr>
          <p:cNvPr id="9" name="矩形 8">
            <a:extLst>
              <a:ext uri="{FF2B5EF4-FFF2-40B4-BE49-F238E27FC236}">
                <a16:creationId xmlns="" xmlns:a16="http://schemas.microsoft.com/office/drawing/2014/main" id="{E9369714-5E1C-4E22-A660-B7F9E37BCFCF}"/>
              </a:ext>
            </a:extLst>
          </p:cNvPr>
          <p:cNvSpPr/>
          <p:nvPr/>
        </p:nvSpPr>
        <p:spPr>
          <a:xfrm>
            <a:off x="827584" y="742093"/>
            <a:ext cx="6186309" cy="908518"/>
          </a:xfrm>
          <a:prstGeom prst="rect">
            <a:avLst/>
          </a:prstGeom>
        </p:spPr>
        <p:txBody>
          <a:bodyPr wrap="square">
            <a:spAutoFit/>
          </a:bodyPr>
          <a:lstStyle/>
          <a:p>
            <a:pPr>
              <a:lnSpc>
                <a:spcPct val="115000"/>
              </a:lnSpc>
              <a:spcAft>
                <a:spcPts val="0"/>
              </a:spcAft>
            </a:pPr>
            <a:r>
              <a:rPr lang="zh-CN" altLang="en-US" sz="5000" b="1" dirty="0">
                <a:solidFill>
                  <a:srgbClr val="5026C6"/>
                </a:solidFill>
                <a:latin typeface="微软雅黑" pitchFamily="34" charset="-122"/>
                <a:ea typeface="微软雅黑" pitchFamily="34" charset="-122"/>
              </a:rPr>
              <a:t>如何解决？</a:t>
            </a:r>
            <a:endParaRPr lang="zh-CN" altLang="zh-CN" sz="5000" b="1" dirty="0">
              <a:solidFill>
                <a:srgbClr val="5026C6"/>
              </a:solidFill>
              <a:latin typeface="微软雅黑" pitchFamily="34" charset="-122"/>
              <a:ea typeface="微软雅黑" pitchFamily="34" charset="-122"/>
            </a:endParaRPr>
          </a:p>
        </p:txBody>
      </p:sp>
    </p:spTree>
    <p:extLst>
      <p:ext uri="{BB962C8B-B14F-4D97-AF65-F5344CB8AC3E}">
        <p14:creationId xmlns:p14="http://schemas.microsoft.com/office/powerpoint/2010/main" val="42733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 r="17417"/>
          <a:stretch/>
        </p:blipFill>
        <p:spPr>
          <a:xfrm>
            <a:off x="-27378" y="0"/>
            <a:ext cx="9171378" cy="5143500"/>
          </a:xfrm>
          <a:prstGeom prst="rect">
            <a:avLst/>
          </a:prstGeom>
        </p:spPr>
      </p:pic>
      <p:sp>
        <p:nvSpPr>
          <p:cNvPr id="5" name="矩形 4"/>
          <p:cNvSpPr/>
          <p:nvPr/>
        </p:nvSpPr>
        <p:spPr>
          <a:xfrm>
            <a:off x="-27378" y="0"/>
            <a:ext cx="9171378" cy="5160211"/>
          </a:xfrm>
          <a:prstGeom prst="rect">
            <a:avLst/>
          </a:prstGeom>
          <a:solidFill>
            <a:srgbClr val="5026C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 name="矩形 5"/>
          <p:cNvSpPr/>
          <p:nvPr/>
        </p:nvSpPr>
        <p:spPr>
          <a:xfrm>
            <a:off x="5464693" y="1563638"/>
            <a:ext cx="3679307" cy="23042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6804248" y="1851670"/>
            <a:ext cx="1018453" cy="1312887"/>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altLang="zh-CN" sz="10200" dirty="0">
                <a:solidFill>
                  <a:srgbClr val="5026C6"/>
                </a:solidFill>
                <a:latin typeface="Arial Black" pitchFamily="34" charset="0"/>
              </a:rPr>
              <a:t>2</a:t>
            </a:r>
            <a:endParaRPr lang="zh-CN" altLang="en-US" sz="10200" dirty="0">
              <a:solidFill>
                <a:srgbClr val="5026C6"/>
              </a:solidFill>
              <a:latin typeface="Arial Black" pitchFamily="34" charset="0"/>
            </a:endParaRPr>
          </a:p>
        </p:txBody>
      </p:sp>
      <p:sp>
        <p:nvSpPr>
          <p:cNvPr id="8" name="文本占位符 3"/>
          <p:cNvSpPr txBox="1">
            <a:spLocks/>
          </p:cNvSpPr>
          <p:nvPr/>
        </p:nvSpPr>
        <p:spPr>
          <a:xfrm>
            <a:off x="6516216" y="3003798"/>
            <a:ext cx="1728192" cy="4153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zh-CN" altLang="en-US" sz="2500" dirty="0">
                <a:solidFill>
                  <a:srgbClr val="5026C6"/>
                </a:solidFill>
                <a:latin typeface="Noto Sans S Chinese Black" pitchFamily="34" charset="-122"/>
                <a:ea typeface="Noto Sans S Chinese Black" pitchFamily="34" charset="-122"/>
              </a:rPr>
              <a:t>解决方案</a:t>
            </a:r>
          </a:p>
        </p:txBody>
      </p:sp>
      <p:sp>
        <p:nvSpPr>
          <p:cNvPr id="9" name="等腰三角形 8"/>
          <p:cNvSpPr/>
          <p:nvPr/>
        </p:nvSpPr>
        <p:spPr>
          <a:xfrm rot="10800000">
            <a:off x="4168548"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7847856" y="1563638"/>
            <a:ext cx="2592287" cy="2304256"/>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4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标注 4"/>
          <p:cNvSpPr/>
          <p:nvPr/>
        </p:nvSpPr>
        <p:spPr>
          <a:xfrm rot="5400000">
            <a:off x="5131206" y="394655"/>
            <a:ext cx="1689900" cy="4968550"/>
          </a:xfrm>
          <a:prstGeom prst="wedgeRoundRectCallout">
            <a:avLst>
              <a:gd name="adj1" fmla="val -24344"/>
              <a:gd name="adj2" fmla="val 53912"/>
              <a:gd name="adj3" fmla="val 16667"/>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
            <a:ext cx="9144000" cy="1183510"/>
          </a:xfrm>
          <a:prstGeom prst="rect">
            <a:avLst/>
          </a:prstGeom>
          <a:solidFill>
            <a:srgbClr val="502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47564" y="339502"/>
            <a:ext cx="5364596" cy="572464"/>
          </a:xfrm>
          <a:prstGeom prst="rect">
            <a:avLst/>
          </a:prstGeom>
          <a:noFill/>
        </p:spPr>
        <p:txBody>
          <a:bodyPr wrap="square" rtlCol="0">
            <a:spAutoFit/>
          </a:bodyPr>
          <a:lstStyle/>
          <a:p>
            <a:pPr algn="dist">
              <a:lnSpc>
                <a:spcPct val="120000"/>
              </a:lnSpc>
            </a:pPr>
            <a:r>
              <a:rPr lang="zh-CN" altLang="zh-CN" sz="2600" b="1" dirty="0">
                <a:solidFill>
                  <a:schemeClr val="bg1"/>
                </a:solidFill>
                <a:latin typeface="Noto Sans S Chinese Black" pitchFamily="34" charset="-122"/>
                <a:ea typeface="Noto Sans S Chinese Black" pitchFamily="34" charset="-122"/>
              </a:rPr>
              <a:t>新经济</a:t>
            </a:r>
            <a:r>
              <a:rPr lang="en-US" altLang="zh-CN" sz="2600" b="1" dirty="0">
                <a:solidFill>
                  <a:schemeClr val="bg1"/>
                </a:solidFill>
                <a:latin typeface="Noto Sans S Chinese Black" pitchFamily="34" charset="-122"/>
                <a:ea typeface="Noto Sans S Chinese Black" pitchFamily="34" charset="-122"/>
              </a:rPr>
              <a:t>/</a:t>
            </a:r>
            <a:r>
              <a:rPr lang="zh-CN" altLang="zh-CN" sz="2600" b="1" dirty="0">
                <a:solidFill>
                  <a:schemeClr val="bg1"/>
                </a:solidFill>
                <a:latin typeface="Noto Sans S Chinese Black" pitchFamily="34" charset="-122"/>
                <a:ea typeface="Noto Sans S Chinese Black" pitchFamily="34" charset="-122"/>
              </a:rPr>
              <a:t>新业态</a:t>
            </a:r>
            <a:r>
              <a:rPr lang="en-US" altLang="zh-CN" sz="2600" b="1" dirty="0">
                <a:solidFill>
                  <a:schemeClr val="bg1"/>
                </a:solidFill>
                <a:latin typeface="Noto Sans S Chinese Black" pitchFamily="34" charset="-122"/>
                <a:ea typeface="Noto Sans S Chinese Black" pitchFamily="34" charset="-122"/>
              </a:rPr>
              <a:t>/</a:t>
            </a:r>
            <a:r>
              <a:rPr lang="zh-CN" altLang="zh-CN" sz="2600" b="1" dirty="0">
                <a:solidFill>
                  <a:schemeClr val="bg1"/>
                </a:solidFill>
                <a:latin typeface="Noto Sans S Chinese Black" pitchFamily="34" charset="-122"/>
                <a:ea typeface="Noto Sans S Chinese Black" pitchFamily="34" charset="-122"/>
              </a:rPr>
              <a:t>新技术呼唤新职教</a:t>
            </a:r>
            <a:endParaRPr lang="zh-CN" altLang="en-US" sz="2600" b="1" dirty="0">
              <a:solidFill>
                <a:schemeClr val="bg1"/>
              </a:solidFill>
              <a:latin typeface="Noto Sans S Chinese Black" pitchFamily="34" charset="-122"/>
              <a:ea typeface="Noto Sans S Chinese Black" pitchFamily="34" charset="-122"/>
            </a:endParaRPr>
          </a:p>
        </p:txBody>
      </p:sp>
      <p:sp>
        <p:nvSpPr>
          <p:cNvPr id="9" name="TextBox 8"/>
          <p:cNvSpPr txBox="1"/>
          <p:nvPr/>
        </p:nvSpPr>
        <p:spPr>
          <a:xfrm>
            <a:off x="467544" y="3239132"/>
            <a:ext cx="2952328" cy="969496"/>
          </a:xfrm>
          <a:prstGeom prst="rect">
            <a:avLst/>
          </a:prstGeom>
          <a:noFill/>
        </p:spPr>
        <p:txBody>
          <a:bodyPr wrap="square" rtlCol="0">
            <a:spAutoFit/>
          </a:bodyPr>
          <a:lstStyle/>
          <a:p>
            <a:pPr algn="ctr">
              <a:lnSpc>
                <a:spcPct val="150000"/>
              </a:lnSpc>
            </a:pPr>
            <a:r>
              <a:rPr lang="zh-CN" altLang="zh-CN" sz="1600" b="1" dirty="0">
                <a:solidFill>
                  <a:schemeClr val="tx1">
                    <a:lumMod val="75000"/>
                    <a:lumOff val="25000"/>
                  </a:schemeClr>
                </a:solidFill>
                <a:latin typeface="微软雅黑" pitchFamily="34" charset="-122"/>
                <a:ea typeface="微软雅黑" pitchFamily="34" charset="-122"/>
              </a:rPr>
              <a:t>俞仲文</a:t>
            </a:r>
            <a:r>
              <a:rPr lang="zh-CN" altLang="en-US" sz="1200" dirty="0">
                <a:solidFill>
                  <a:schemeClr val="tx1">
                    <a:lumMod val="75000"/>
                    <a:lumOff val="25000"/>
                  </a:schemeClr>
                </a:solidFill>
                <a:latin typeface="微软雅黑" pitchFamily="34" charset="-122"/>
                <a:ea typeface="微软雅黑" pitchFamily="34" charset="-122"/>
              </a:rPr>
              <a:t> </a:t>
            </a:r>
            <a:endParaRPr lang="en-US" altLang="zh-CN" sz="1200"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zh-CN" sz="1100" b="1" dirty="0">
                <a:solidFill>
                  <a:schemeClr val="tx1">
                    <a:lumMod val="75000"/>
                    <a:lumOff val="25000"/>
                  </a:schemeClr>
                </a:solidFill>
                <a:latin typeface="微软雅黑" pitchFamily="34" charset="-122"/>
                <a:ea typeface="微软雅黑" pitchFamily="34" charset="-122"/>
              </a:rPr>
              <a:t>中国职业技术教育学会副会长</a:t>
            </a:r>
            <a:endParaRPr lang="en-US" altLang="zh-CN" sz="11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zh-CN" sz="1100" b="1" dirty="0">
                <a:solidFill>
                  <a:schemeClr val="tx1">
                    <a:lumMod val="75000"/>
                    <a:lumOff val="25000"/>
                  </a:schemeClr>
                </a:solidFill>
                <a:latin typeface="微软雅黑" pitchFamily="34" charset="-122"/>
                <a:ea typeface="微软雅黑" pitchFamily="34" charset="-122"/>
              </a:rPr>
              <a:t>曾任全国高等学校教学研究会常务理事</a:t>
            </a:r>
          </a:p>
        </p:txBody>
      </p:sp>
      <p:sp>
        <p:nvSpPr>
          <p:cNvPr id="10" name="TextBox 9"/>
          <p:cNvSpPr txBox="1"/>
          <p:nvPr/>
        </p:nvSpPr>
        <p:spPr>
          <a:xfrm>
            <a:off x="3851920" y="2151815"/>
            <a:ext cx="4392488" cy="1384995"/>
          </a:xfrm>
          <a:prstGeom prst="rect">
            <a:avLst/>
          </a:prstGeom>
          <a:noFill/>
        </p:spPr>
        <p:txBody>
          <a:bodyPr wrap="square" rtlCol="0">
            <a:spAutoFit/>
          </a:bodyPr>
          <a:lstStyle/>
          <a:p>
            <a:pPr algn="just">
              <a:lnSpc>
                <a:spcPct val="150000"/>
              </a:lnSpc>
            </a:pPr>
            <a:r>
              <a:rPr lang="zh-CN" altLang="en-US" sz="1400" b="1" dirty="0">
                <a:solidFill>
                  <a:schemeClr val="bg1"/>
                </a:solidFill>
                <a:latin typeface="Noto Sans S Chinese Bold" pitchFamily="34" charset="-122"/>
                <a:ea typeface="Noto Sans S Chinese Bold" pitchFamily="34" charset="-122"/>
              </a:rPr>
              <a:t>“</a:t>
            </a:r>
            <a:r>
              <a:rPr lang="zh-CN" altLang="zh-CN" sz="1400" b="1" dirty="0">
                <a:solidFill>
                  <a:schemeClr val="bg1"/>
                </a:solidFill>
                <a:latin typeface="Noto Sans S Chinese Bold" pitchFamily="34" charset="-122"/>
                <a:ea typeface="Noto Sans S Chinese Bold" pitchFamily="34" charset="-122"/>
              </a:rPr>
              <a:t>本科院校正在讨论“新工科”问题，关注的是如何培养应对新经济需求的高端工程技术人才；同理，职业教育应当讨论“新职教”问题，关注如何培养应对新经济、新业态、新技术需求的优秀产业大军。</a:t>
            </a:r>
            <a:r>
              <a:rPr lang="zh-CN" altLang="en-US" sz="1400" b="1" dirty="0">
                <a:solidFill>
                  <a:schemeClr val="bg1"/>
                </a:solidFill>
                <a:latin typeface="Noto Sans S Chinese Bold" pitchFamily="34" charset="-122"/>
                <a:ea typeface="Noto Sans S Chinese Bold" pitchFamily="34" charset="-122"/>
              </a:rPr>
              <a:t>“</a:t>
            </a:r>
          </a:p>
        </p:txBody>
      </p:sp>
      <p:pic>
        <p:nvPicPr>
          <p:cNvPr id="11" name="Picture 2" descr="C:\Users\huan.li1\Desktop\未标题-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425" y="1707654"/>
            <a:ext cx="1441823" cy="152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2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1157"/>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36512" y="-5066"/>
            <a:ext cx="9144000" cy="5148566"/>
          </a:xfrm>
          <a:prstGeom prst="rect">
            <a:avLst/>
          </a:prstGeom>
          <a:solidFill>
            <a:srgbClr val="3A27C5">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8" name="组合 7"/>
          <p:cNvGrpSpPr/>
          <p:nvPr/>
        </p:nvGrpSpPr>
        <p:grpSpPr>
          <a:xfrm>
            <a:off x="467544" y="339502"/>
            <a:ext cx="4320480" cy="938719"/>
            <a:chOff x="683568" y="483518"/>
            <a:chExt cx="4320480" cy="938719"/>
          </a:xfrm>
        </p:grpSpPr>
        <p:sp>
          <p:nvSpPr>
            <p:cNvPr id="5" name="矩形 4">
              <a:extLst>
                <a:ext uri="{FF2B5EF4-FFF2-40B4-BE49-F238E27FC236}">
                  <a16:creationId xmlns="" xmlns:a16="http://schemas.microsoft.com/office/drawing/2014/main" id="{015C37E8-A522-4FAB-9D3D-8B1D6502D502}"/>
                </a:ext>
              </a:extLst>
            </p:cNvPr>
            <p:cNvSpPr/>
            <p:nvPr/>
          </p:nvSpPr>
          <p:spPr>
            <a:xfrm>
              <a:off x="683568" y="483518"/>
              <a:ext cx="4320480" cy="938719"/>
            </a:xfrm>
            <a:prstGeom prst="rect">
              <a:avLst/>
            </a:prstGeom>
          </p:spPr>
          <p:txBody>
            <a:bodyPr wrap="square">
              <a:spAutoFit/>
            </a:bodyPr>
            <a:lstStyle/>
            <a:p>
              <a:r>
                <a:rPr lang="zh-CN" altLang="zh-CN" sz="3200" b="1" dirty="0">
                  <a:solidFill>
                    <a:schemeClr val="bg1"/>
                  </a:solidFill>
                  <a:latin typeface="Noto Sans S Chinese Black" pitchFamily="34" charset="-122"/>
                  <a:ea typeface="Noto Sans S Chinese Black" pitchFamily="34" charset="-122"/>
                </a:rPr>
                <a:t>赛名师</a:t>
              </a:r>
              <a:r>
                <a:rPr lang="en-US" altLang="zh-CN" sz="3200" b="1" dirty="0">
                  <a:solidFill>
                    <a:schemeClr val="bg1"/>
                  </a:solidFill>
                  <a:latin typeface="Noto Sans S Chinese Black" pitchFamily="34" charset="-122"/>
                  <a:ea typeface="Noto Sans S Chinese Black" pitchFamily="34" charset="-122"/>
                </a:rPr>
                <a:t>·</a:t>
              </a:r>
              <a:r>
                <a:rPr lang="zh-CN" altLang="en-US" sz="3200" b="1" dirty="0">
                  <a:solidFill>
                    <a:schemeClr val="bg1"/>
                  </a:solidFill>
                  <a:latin typeface="Noto Sans S Chinese Black" pitchFamily="34" charset="-122"/>
                  <a:ea typeface="Noto Sans S Chinese Black" pitchFamily="34" charset="-122"/>
                </a:rPr>
                <a:t>新职教</a:t>
              </a:r>
              <a:endParaRPr lang="en-US" altLang="zh-CN" sz="3200" b="1" dirty="0">
                <a:solidFill>
                  <a:schemeClr val="bg1"/>
                </a:solidFill>
                <a:latin typeface="Noto Sans S Chinese Black" pitchFamily="34" charset="-122"/>
                <a:ea typeface="Noto Sans S Chinese Black" pitchFamily="34" charset="-122"/>
              </a:endParaRPr>
            </a:p>
            <a:p>
              <a:r>
                <a:rPr lang="zh-CN" altLang="en-US" sz="2300" dirty="0">
                  <a:solidFill>
                    <a:schemeClr val="bg1"/>
                  </a:solidFill>
                  <a:latin typeface="Noto Sans S Chinese Black" pitchFamily="34" charset="-122"/>
                  <a:ea typeface="Noto Sans S Chinese Black" pitchFamily="34" charset="-122"/>
                </a:rPr>
                <a:t>汽车专业综合解决方案</a:t>
              </a:r>
              <a:endParaRPr lang="zh-CN" altLang="zh-CN" sz="2300" dirty="0">
                <a:solidFill>
                  <a:schemeClr val="bg1"/>
                </a:solidFill>
                <a:latin typeface="Noto Sans S Chinese Black" pitchFamily="34" charset="-122"/>
                <a:ea typeface="Noto Sans S Chinese Black" pitchFamily="34" charset="-122"/>
              </a:endParaRPr>
            </a:p>
          </p:txBody>
        </p:sp>
        <p:sp>
          <p:nvSpPr>
            <p:cNvPr id="7" name="椭圆 6"/>
            <p:cNvSpPr/>
            <p:nvPr/>
          </p:nvSpPr>
          <p:spPr>
            <a:xfrm>
              <a:off x="1691680" y="1131880"/>
              <a:ext cx="71718" cy="717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549415" y="1691467"/>
            <a:ext cx="5534753" cy="2320443"/>
            <a:chOff x="1315398" y="1563638"/>
            <a:chExt cx="5534753" cy="2320443"/>
          </a:xfrm>
        </p:grpSpPr>
        <p:sp>
          <p:nvSpPr>
            <p:cNvPr id="26" name="泪滴形 25"/>
            <p:cNvSpPr/>
            <p:nvPr/>
          </p:nvSpPr>
          <p:spPr>
            <a:xfrm>
              <a:off x="1315398" y="1707654"/>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泪滴形 26"/>
            <p:cNvSpPr/>
            <p:nvPr/>
          </p:nvSpPr>
          <p:spPr>
            <a:xfrm>
              <a:off x="1315398" y="2398568"/>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a:off x="1315398" y="3318962"/>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55839" y="1563638"/>
              <a:ext cx="5094312" cy="2320443"/>
            </a:xfrm>
            <a:prstGeom prst="rect">
              <a:avLst/>
            </a:prstGeom>
          </p:spPr>
          <p:txBody>
            <a:bodyPr wrap="square">
              <a:spAutoFit/>
            </a:bodyPr>
            <a:lstStyle/>
            <a:p>
              <a:pPr>
                <a:lnSpc>
                  <a:spcPct val="150000"/>
                </a:lnSpc>
              </a:pPr>
              <a:r>
                <a:rPr lang="zh-CN" altLang="zh-CN" sz="1400" b="1" dirty="0">
                  <a:solidFill>
                    <a:schemeClr val="bg1"/>
                  </a:solidFill>
                  <a:latin typeface="Noto Sans S Chinese Bold" pitchFamily="34" charset="-122"/>
                  <a:ea typeface="Noto Sans S Chinese Bold" pitchFamily="34" charset="-122"/>
                  <a:cs typeface="+mn-ea"/>
                </a:rPr>
                <a:t>服务高等职业院校汽车专业</a:t>
              </a:r>
            </a:p>
            <a:p>
              <a:pPr>
                <a:lnSpc>
                  <a:spcPct val="150000"/>
                </a:lnSpc>
              </a:pPr>
              <a:endParaRPr lang="en-US" altLang="zh-CN" sz="1400" b="1" dirty="0">
                <a:solidFill>
                  <a:schemeClr val="bg1"/>
                </a:solidFill>
                <a:latin typeface="Noto Sans S Chinese Bold" pitchFamily="34" charset="-122"/>
                <a:ea typeface="Noto Sans S Chinese Bold" pitchFamily="34" charset="-122"/>
                <a:cs typeface="+mn-ea"/>
              </a:endParaRPr>
            </a:p>
            <a:p>
              <a:pPr>
                <a:lnSpc>
                  <a:spcPct val="150000"/>
                </a:lnSpc>
              </a:pPr>
              <a:r>
                <a:rPr lang="zh-CN" altLang="zh-CN" sz="1400" b="1" dirty="0">
                  <a:solidFill>
                    <a:schemeClr val="bg1"/>
                  </a:solidFill>
                  <a:latin typeface="Noto Sans S Chinese Bold" pitchFamily="34" charset="-122"/>
                  <a:ea typeface="Noto Sans S Chinese Bold" pitchFamily="34" charset="-122"/>
                  <a:cs typeface="+mn-ea"/>
                </a:rPr>
                <a:t>为学校提供“课程资源</a:t>
              </a:r>
              <a:r>
                <a:rPr lang="en-US" altLang="zh-CN" sz="1400" b="1" dirty="0">
                  <a:solidFill>
                    <a:schemeClr val="bg1"/>
                  </a:solidFill>
                  <a:latin typeface="Noto Sans S Chinese Bold" pitchFamily="34" charset="-122"/>
                  <a:ea typeface="Noto Sans S Chinese Bold" pitchFamily="34" charset="-122"/>
                  <a:cs typeface="+mn-ea"/>
                </a:rPr>
                <a:t>+</a:t>
              </a:r>
              <a:r>
                <a:rPr lang="zh-CN" altLang="zh-CN" sz="1400" b="1" dirty="0">
                  <a:solidFill>
                    <a:schemeClr val="bg1"/>
                  </a:solidFill>
                  <a:latin typeface="Noto Sans S Chinese Bold" pitchFamily="34" charset="-122"/>
                  <a:ea typeface="Noto Sans S Chinese Bold" pitchFamily="34" charset="-122"/>
                  <a:cs typeface="+mn-ea"/>
                </a:rPr>
                <a:t>实训软件</a:t>
              </a:r>
              <a:r>
                <a:rPr lang="en-US" altLang="zh-CN" sz="1400" b="1" dirty="0">
                  <a:solidFill>
                    <a:schemeClr val="bg1"/>
                  </a:solidFill>
                  <a:latin typeface="Noto Sans S Chinese Bold" pitchFamily="34" charset="-122"/>
                  <a:ea typeface="Noto Sans S Chinese Bold" pitchFamily="34" charset="-122"/>
                  <a:cs typeface="+mn-ea"/>
                </a:rPr>
                <a:t>+</a:t>
              </a:r>
              <a:r>
                <a:rPr lang="zh-CN" altLang="zh-CN" sz="1400" b="1" dirty="0">
                  <a:solidFill>
                    <a:schemeClr val="bg1"/>
                  </a:solidFill>
                  <a:latin typeface="Noto Sans S Chinese Bold" pitchFamily="34" charset="-122"/>
                  <a:ea typeface="Noto Sans S Chinese Bold" pitchFamily="34" charset="-122"/>
                  <a:cs typeface="+mn-ea"/>
                </a:rPr>
                <a:t>行业企业微课</a:t>
              </a:r>
              <a:r>
                <a:rPr lang="en-US" altLang="zh-CN" sz="1400" b="1" dirty="0">
                  <a:solidFill>
                    <a:schemeClr val="bg1"/>
                  </a:solidFill>
                  <a:latin typeface="Noto Sans S Chinese Bold" pitchFamily="34" charset="-122"/>
                  <a:ea typeface="Noto Sans S Chinese Bold" pitchFamily="34" charset="-122"/>
                  <a:cs typeface="+mn-ea"/>
                </a:rPr>
                <a:t>+</a:t>
              </a:r>
              <a:r>
                <a:rPr lang="zh-CN" altLang="zh-CN" sz="1400" b="1" dirty="0">
                  <a:solidFill>
                    <a:schemeClr val="bg1"/>
                  </a:solidFill>
                  <a:latin typeface="Noto Sans S Chinese Bold" pitchFamily="34" charset="-122"/>
                  <a:ea typeface="Noto Sans S Chinese Bold" pitchFamily="34" charset="-122"/>
                  <a:cs typeface="+mn-ea"/>
                </a:rPr>
                <a:t>硬件设备</a:t>
              </a:r>
              <a:r>
                <a:rPr lang="en-US" altLang="zh-CN" sz="1400" b="1" dirty="0">
                  <a:solidFill>
                    <a:schemeClr val="bg1"/>
                  </a:solidFill>
                  <a:latin typeface="Noto Sans S Chinese Bold" pitchFamily="34" charset="-122"/>
                  <a:ea typeface="Noto Sans S Chinese Bold" pitchFamily="34" charset="-122"/>
                  <a:cs typeface="+mn-ea"/>
                </a:rPr>
                <a:t>+</a:t>
              </a:r>
              <a:r>
                <a:rPr lang="zh-CN" altLang="zh-CN" sz="1400" b="1" dirty="0">
                  <a:solidFill>
                    <a:schemeClr val="bg1"/>
                  </a:solidFill>
                  <a:latin typeface="Noto Sans S Chinese Bold" pitchFamily="34" charset="-122"/>
                  <a:ea typeface="Noto Sans S Chinese Bold" pitchFamily="34" charset="-122"/>
                  <a:cs typeface="+mn-ea"/>
                </a:rPr>
                <a:t>增值服务</a:t>
              </a:r>
              <a:r>
                <a:rPr lang="en-US" altLang="zh-CN" sz="1400" b="1" dirty="0">
                  <a:solidFill>
                    <a:schemeClr val="bg1"/>
                  </a:solidFill>
                  <a:latin typeface="Noto Sans S Chinese Bold" pitchFamily="34" charset="-122"/>
                  <a:ea typeface="Noto Sans S Chinese Bold" pitchFamily="34" charset="-122"/>
                  <a:cs typeface="+mn-ea"/>
                </a:rPr>
                <a:t>”</a:t>
              </a:r>
              <a:r>
                <a:rPr lang="zh-CN" altLang="zh-CN" sz="1400" b="1" dirty="0">
                  <a:solidFill>
                    <a:schemeClr val="bg1"/>
                  </a:solidFill>
                  <a:latin typeface="Noto Sans S Chinese Bold" pitchFamily="34" charset="-122"/>
                  <a:ea typeface="Noto Sans S Chinese Bold" pitchFamily="34" charset="-122"/>
                  <a:cs typeface="+mn-ea"/>
                </a:rPr>
                <a:t>一体化方案</a:t>
              </a:r>
            </a:p>
            <a:p>
              <a:pPr>
                <a:lnSpc>
                  <a:spcPct val="150000"/>
                </a:lnSpc>
              </a:pPr>
              <a:r>
                <a:rPr lang="en-US" altLang="zh-CN" sz="1400" b="1" dirty="0">
                  <a:solidFill>
                    <a:schemeClr val="bg1"/>
                  </a:solidFill>
                  <a:latin typeface="Noto Sans S Chinese Bold" pitchFamily="34" charset="-122"/>
                  <a:ea typeface="Noto Sans S Chinese Bold" pitchFamily="34" charset="-122"/>
                  <a:cs typeface="+mn-ea"/>
                </a:rPr>
                <a:t> </a:t>
              </a:r>
            </a:p>
            <a:p>
              <a:pPr>
                <a:lnSpc>
                  <a:spcPct val="150000"/>
                </a:lnSpc>
              </a:pPr>
              <a:r>
                <a:rPr lang="zh-CN" altLang="zh-CN" sz="1400" b="1" dirty="0">
                  <a:solidFill>
                    <a:schemeClr val="bg1"/>
                  </a:solidFill>
                  <a:latin typeface="Noto Sans S Chinese Bold" pitchFamily="34" charset="-122"/>
                  <a:ea typeface="Noto Sans S Chinese Bold" pitchFamily="34" charset="-122"/>
                  <a:cs typeface="+mn-ea"/>
                </a:rPr>
                <a:t>解决专业建设薄弱，课程资源匮乏、行业企业实践较少、教学手段单一、实训设施不足、样品设备耗损严重等问题</a:t>
              </a:r>
            </a:p>
          </p:txBody>
        </p:sp>
      </p:grpSp>
    </p:spTree>
    <p:extLst>
      <p:ext uri="{BB962C8B-B14F-4D97-AF65-F5344CB8AC3E}">
        <p14:creationId xmlns:p14="http://schemas.microsoft.com/office/powerpoint/2010/main" val="30106185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2446</TotalTime>
  <Words>4128</Words>
  <Application>Microsoft Office PowerPoint</Application>
  <PresentationFormat>全屏显示(16:9)</PresentationFormat>
  <Paragraphs>595</Paragraphs>
  <Slides>50</Slides>
  <Notes>14</Notes>
  <HiddenSlides>1</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李欢</dc:creator>
  <cp:lastModifiedBy>Windows 用户</cp:lastModifiedBy>
  <cp:revision>366</cp:revision>
  <dcterms:created xsi:type="dcterms:W3CDTF">2019-03-14T00:48:53Z</dcterms:created>
  <dcterms:modified xsi:type="dcterms:W3CDTF">2019-04-25T06:36:31Z</dcterms:modified>
</cp:coreProperties>
</file>